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9"/>
  </p:notesMasterIdLst>
  <p:handoutMasterIdLst>
    <p:handoutMasterId r:id="rId50"/>
  </p:handoutMasterIdLst>
  <p:sldIdLst>
    <p:sldId id="256" r:id="rId4"/>
    <p:sldId id="277" r:id="rId5"/>
    <p:sldId id="260" r:id="rId6"/>
    <p:sldId id="323" r:id="rId7"/>
    <p:sldId id="328" r:id="rId8"/>
    <p:sldId id="330" r:id="rId9"/>
    <p:sldId id="325" r:id="rId10"/>
    <p:sldId id="332" r:id="rId11"/>
    <p:sldId id="324" r:id="rId12"/>
    <p:sldId id="331" r:id="rId13"/>
    <p:sldId id="276" r:id="rId14"/>
    <p:sldId id="280" r:id="rId15"/>
    <p:sldId id="326" r:id="rId16"/>
    <p:sldId id="298" r:id="rId17"/>
    <p:sldId id="297" r:id="rId18"/>
    <p:sldId id="291" r:id="rId19"/>
    <p:sldId id="292" r:id="rId20"/>
    <p:sldId id="311" r:id="rId21"/>
    <p:sldId id="318" r:id="rId22"/>
    <p:sldId id="317" r:id="rId23"/>
    <p:sldId id="300" r:id="rId24"/>
    <p:sldId id="312" r:id="rId25"/>
    <p:sldId id="327" r:id="rId26"/>
    <p:sldId id="308" r:id="rId27"/>
    <p:sldId id="283" r:id="rId28"/>
    <p:sldId id="284" r:id="rId29"/>
    <p:sldId id="271" r:id="rId30"/>
    <p:sldId id="285" r:id="rId31"/>
    <p:sldId id="286" r:id="rId32"/>
    <p:sldId id="287" r:id="rId33"/>
    <p:sldId id="316" r:id="rId34"/>
    <p:sldId id="313" r:id="rId35"/>
    <p:sldId id="319" r:id="rId36"/>
    <p:sldId id="315" r:id="rId37"/>
    <p:sldId id="314" r:id="rId38"/>
    <p:sldId id="322" r:id="rId39"/>
    <p:sldId id="334" r:id="rId40"/>
    <p:sldId id="337" r:id="rId41"/>
    <p:sldId id="338" r:id="rId42"/>
    <p:sldId id="339" r:id="rId43"/>
    <p:sldId id="340" r:id="rId44"/>
    <p:sldId id="335" r:id="rId45"/>
    <p:sldId id="336" r:id="rId46"/>
    <p:sldId id="320" r:id="rId47"/>
    <p:sldId id="321" r:id="rId4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Bennett" initials="PB" lastIdx="3" clrIdx="0">
    <p:extLst>
      <p:ext uri="{19B8F6BF-5375-455C-9EA6-DF929625EA0E}">
        <p15:presenceInfo xmlns:p15="http://schemas.microsoft.com/office/powerpoint/2012/main" userId="dcf22b0e99231e1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0" autoAdjust="0"/>
    <p:restoredTop sz="89419" autoAdjust="0"/>
  </p:normalViewPr>
  <p:slideViewPr>
    <p:cSldViewPr>
      <p:cViewPr varScale="1">
        <p:scale>
          <a:sx n="102" d="100"/>
          <a:sy n="102" d="100"/>
        </p:scale>
        <p:origin x="1902"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EC9CB8-5977-4758-B898-3927952F0E21}"/>
              </a:ext>
            </a:extLst>
          </p:cNvPr>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a:extLst>
              <a:ext uri="{FF2B5EF4-FFF2-40B4-BE49-F238E27FC236}">
                <a16:creationId xmlns:a16="http://schemas.microsoft.com/office/drawing/2014/main" id="{2B4F4028-F91E-49CC-B94A-1CE1ABF6D8A6}"/>
              </a:ext>
            </a:extLst>
          </p:cNvPr>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33AECE03-2ED4-4488-8C02-4376D653AAAB}" type="datetimeFigureOut">
              <a:rPr lang="en-CA"/>
              <a:pPr>
                <a:defRPr/>
              </a:pPr>
              <a:t>2022-01-31</a:t>
            </a:fld>
            <a:endParaRPr lang="en-CA"/>
          </a:p>
        </p:txBody>
      </p:sp>
      <p:sp>
        <p:nvSpPr>
          <p:cNvPr id="4" name="Footer Placeholder 3">
            <a:extLst>
              <a:ext uri="{FF2B5EF4-FFF2-40B4-BE49-F238E27FC236}">
                <a16:creationId xmlns:a16="http://schemas.microsoft.com/office/drawing/2014/main" id="{EC2A8D74-7134-4E89-85DC-7F719E42351E}"/>
              </a:ext>
            </a:extLst>
          </p:cNvPr>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CA"/>
          </a:p>
        </p:txBody>
      </p:sp>
      <p:sp>
        <p:nvSpPr>
          <p:cNvPr id="5" name="Slide Number Placeholder 4">
            <a:extLst>
              <a:ext uri="{FF2B5EF4-FFF2-40B4-BE49-F238E27FC236}">
                <a16:creationId xmlns:a16="http://schemas.microsoft.com/office/drawing/2014/main" id="{1ED2EBFD-0429-46B2-AD96-201344D4E286}"/>
              </a:ext>
            </a:extLst>
          </p:cNvPr>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anose="020F0502020204030204" pitchFamily="34" charset="0"/>
              </a:defRPr>
            </a:lvl1pPr>
          </a:lstStyle>
          <a:p>
            <a:fld id="{7C89EE51-2D45-4557-BEBF-7CA5335B54A0}" type="slidenum">
              <a:rPr lang="en-CA" altLang="en-US"/>
              <a:pPr/>
              <a:t>‹#›</a:t>
            </a:fld>
            <a:endParaRPr lang="en-CA"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04A0A57-14D7-4D03-9FA5-83762F121697}" type="datetimeFigureOut">
              <a:rPr lang="en-US" smtClean="0"/>
              <a:t>1/31/2022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A75A646-3EA3-4EA9-9268-3F72E04ACB11}" type="slidenum">
              <a:rPr lang="en-US" smtClean="0"/>
              <a:t>‹#›</a:t>
            </a:fld>
            <a:endParaRPr lang="en-US"/>
          </a:p>
        </p:txBody>
      </p:sp>
    </p:spTree>
    <p:extLst>
      <p:ext uri="{BB962C8B-B14F-4D97-AF65-F5344CB8AC3E}">
        <p14:creationId xmlns:p14="http://schemas.microsoft.com/office/powerpoint/2010/main" val="618707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5A646-3EA3-4EA9-9268-3F72E04ACB11}" type="slidenum">
              <a:rPr lang="en-US" smtClean="0"/>
              <a:t>4</a:t>
            </a:fld>
            <a:endParaRPr lang="en-US"/>
          </a:p>
        </p:txBody>
      </p:sp>
    </p:spTree>
    <p:extLst>
      <p:ext uri="{BB962C8B-B14F-4D97-AF65-F5344CB8AC3E}">
        <p14:creationId xmlns:p14="http://schemas.microsoft.com/office/powerpoint/2010/main" val="3386745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75A646-3EA3-4EA9-9268-3F72E04ACB1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85772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75A646-3EA3-4EA9-9268-3F72E04ACB1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9716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75A646-3EA3-4EA9-9268-3F72E04ACB1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1367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BC1B171-C08F-4679-8900-25B8BB2CC546}"/>
              </a:ext>
            </a:extLst>
          </p:cNvPr>
          <p:cNvSpPr>
            <a:spLocks noGrp="1"/>
          </p:cNvSpPr>
          <p:nvPr>
            <p:ph type="dt" sz="half" idx="10"/>
          </p:nvPr>
        </p:nvSpPr>
        <p:spPr/>
        <p:txBody>
          <a:bodyPr/>
          <a:lstStyle>
            <a:lvl1pPr>
              <a:defRPr/>
            </a:lvl1pPr>
          </a:lstStyle>
          <a:p>
            <a:pPr>
              <a:defRPr/>
            </a:pPr>
            <a:fld id="{52263DE5-DC8E-4626-96CB-2AD4B6B0AE69}" type="datetimeFigureOut">
              <a:rPr lang="en-CA"/>
              <a:pPr>
                <a:defRPr/>
              </a:pPr>
              <a:t>2022-01-31</a:t>
            </a:fld>
            <a:endParaRPr lang="en-CA"/>
          </a:p>
        </p:txBody>
      </p:sp>
      <p:sp>
        <p:nvSpPr>
          <p:cNvPr id="5" name="Footer Placeholder 4">
            <a:extLst>
              <a:ext uri="{FF2B5EF4-FFF2-40B4-BE49-F238E27FC236}">
                <a16:creationId xmlns:a16="http://schemas.microsoft.com/office/drawing/2014/main" id="{42B00440-69D5-41D4-9686-238E6E52AFEE}"/>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13A12906-1B00-4712-B8D9-A1DAB19A6A38}"/>
              </a:ext>
            </a:extLst>
          </p:cNvPr>
          <p:cNvSpPr>
            <a:spLocks noGrp="1"/>
          </p:cNvSpPr>
          <p:nvPr>
            <p:ph type="sldNum" sz="quarter" idx="12"/>
          </p:nvPr>
        </p:nvSpPr>
        <p:spPr/>
        <p:txBody>
          <a:bodyPr/>
          <a:lstStyle>
            <a:lvl1pPr>
              <a:defRPr/>
            </a:lvl1pPr>
          </a:lstStyle>
          <a:p>
            <a:fld id="{3BD1215B-6B1B-473F-A4D5-9BAA6A8DEB45}" type="slidenum">
              <a:rPr lang="en-CA" altLang="en-US"/>
              <a:pPr/>
              <a:t>‹#›</a:t>
            </a:fld>
            <a:endParaRPr lang="en-CA" altLang="en-US"/>
          </a:p>
        </p:txBody>
      </p:sp>
    </p:spTree>
    <p:extLst>
      <p:ext uri="{BB962C8B-B14F-4D97-AF65-F5344CB8AC3E}">
        <p14:creationId xmlns:p14="http://schemas.microsoft.com/office/powerpoint/2010/main" val="3249388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7651043-D0DA-4763-98C0-CC80FF9DBD7D}"/>
              </a:ext>
            </a:extLst>
          </p:cNvPr>
          <p:cNvSpPr>
            <a:spLocks noGrp="1"/>
          </p:cNvSpPr>
          <p:nvPr>
            <p:ph type="dt" sz="half" idx="10"/>
          </p:nvPr>
        </p:nvSpPr>
        <p:spPr/>
        <p:txBody>
          <a:bodyPr/>
          <a:lstStyle>
            <a:lvl1pPr>
              <a:defRPr/>
            </a:lvl1pPr>
          </a:lstStyle>
          <a:p>
            <a:pPr>
              <a:defRPr/>
            </a:pPr>
            <a:fld id="{D2D97F9F-04E4-4CC9-A489-2BFF408B4CCF}" type="datetimeFigureOut">
              <a:rPr lang="en-CA"/>
              <a:pPr>
                <a:defRPr/>
              </a:pPr>
              <a:t>2022-01-31</a:t>
            </a:fld>
            <a:endParaRPr lang="en-CA"/>
          </a:p>
        </p:txBody>
      </p:sp>
      <p:sp>
        <p:nvSpPr>
          <p:cNvPr id="5" name="Footer Placeholder 4">
            <a:extLst>
              <a:ext uri="{FF2B5EF4-FFF2-40B4-BE49-F238E27FC236}">
                <a16:creationId xmlns:a16="http://schemas.microsoft.com/office/drawing/2014/main" id="{1439A637-2D03-4889-A66C-ED59FABFFE53}"/>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2642ACE6-94B4-4BE0-BBA1-B8036491BF21}"/>
              </a:ext>
            </a:extLst>
          </p:cNvPr>
          <p:cNvSpPr>
            <a:spLocks noGrp="1"/>
          </p:cNvSpPr>
          <p:nvPr>
            <p:ph type="sldNum" sz="quarter" idx="12"/>
          </p:nvPr>
        </p:nvSpPr>
        <p:spPr/>
        <p:txBody>
          <a:bodyPr/>
          <a:lstStyle>
            <a:lvl1pPr>
              <a:defRPr/>
            </a:lvl1pPr>
          </a:lstStyle>
          <a:p>
            <a:fld id="{B0405D45-EA72-4A49-BE90-6CB66AB04F08}" type="slidenum">
              <a:rPr lang="en-CA" altLang="en-US"/>
              <a:pPr/>
              <a:t>‹#›</a:t>
            </a:fld>
            <a:endParaRPr lang="en-CA" altLang="en-US"/>
          </a:p>
        </p:txBody>
      </p:sp>
    </p:spTree>
    <p:extLst>
      <p:ext uri="{BB962C8B-B14F-4D97-AF65-F5344CB8AC3E}">
        <p14:creationId xmlns:p14="http://schemas.microsoft.com/office/powerpoint/2010/main" val="2098174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3B73A25-2FCD-49CB-8965-11F4C33EDF28}"/>
              </a:ext>
            </a:extLst>
          </p:cNvPr>
          <p:cNvSpPr>
            <a:spLocks noGrp="1"/>
          </p:cNvSpPr>
          <p:nvPr>
            <p:ph type="dt" sz="half" idx="10"/>
          </p:nvPr>
        </p:nvSpPr>
        <p:spPr/>
        <p:txBody>
          <a:bodyPr/>
          <a:lstStyle>
            <a:lvl1pPr>
              <a:defRPr/>
            </a:lvl1pPr>
          </a:lstStyle>
          <a:p>
            <a:pPr>
              <a:defRPr/>
            </a:pPr>
            <a:fld id="{84731562-4342-4B7B-8E46-694C5EC60B47}" type="datetimeFigureOut">
              <a:rPr lang="en-CA"/>
              <a:pPr>
                <a:defRPr/>
              </a:pPr>
              <a:t>2022-01-31</a:t>
            </a:fld>
            <a:endParaRPr lang="en-CA"/>
          </a:p>
        </p:txBody>
      </p:sp>
      <p:sp>
        <p:nvSpPr>
          <p:cNvPr id="5" name="Footer Placeholder 4">
            <a:extLst>
              <a:ext uri="{FF2B5EF4-FFF2-40B4-BE49-F238E27FC236}">
                <a16:creationId xmlns:a16="http://schemas.microsoft.com/office/drawing/2014/main" id="{1FCAB998-1A63-41A9-9A7E-1A928CF741A2}"/>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84FEAAB5-CCA4-4CF0-BF88-CB4CB2A840F2}"/>
              </a:ext>
            </a:extLst>
          </p:cNvPr>
          <p:cNvSpPr>
            <a:spLocks noGrp="1"/>
          </p:cNvSpPr>
          <p:nvPr>
            <p:ph type="sldNum" sz="quarter" idx="12"/>
          </p:nvPr>
        </p:nvSpPr>
        <p:spPr/>
        <p:txBody>
          <a:bodyPr/>
          <a:lstStyle>
            <a:lvl1pPr>
              <a:defRPr/>
            </a:lvl1pPr>
          </a:lstStyle>
          <a:p>
            <a:fld id="{B31809A8-730C-454F-B879-171354134159}" type="slidenum">
              <a:rPr lang="en-CA" altLang="en-US"/>
              <a:pPr/>
              <a:t>‹#›</a:t>
            </a:fld>
            <a:endParaRPr lang="en-CA" altLang="en-US"/>
          </a:p>
        </p:txBody>
      </p:sp>
    </p:spTree>
    <p:extLst>
      <p:ext uri="{BB962C8B-B14F-4D97-AF65-F5344CB8AC3E}">
        <p14:creationId xmlns:p14="http://schemas.microsoft.com/office/powerpoint/2010/main" val="1281102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fld id="{E68E7138-521B-4EBB-9B85-5A64EAFFA470}" type="datetimeFigureOut">
              <a:rPr lang="en-CA"/>
              <a:pPr>
                <a:defRPr/>
              </a:pPr>
              <a:t>2022-01-31</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6DC79F4E-8F65-41E3-AFDE-B7349076CDE4}" type="slidenum">
              <a:rPr lang="en-CA"/>
              <a:pPr>
                <a:defRPr/>
              </a:pPr>
              <a:t>‹#›</a:t>
            </a:fld>
            <a:endParaRPr lang="en-CA"/>
          </a:p>
        </p:txBody>
      </p:sp>
    </p:spTree>
    <p:extLst>
      <p:ext uri="{BB962C8B-B14F-4D97-AF65-F5344CB8AC3E}">
        <p14:creationId xmlns:p14="http://schemas.microsoft.com/office/powerpoint/2010/main" val="2221413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B0524CEA-F229-4F62-AFDD-1C08B4D65216}" type="datetimeFigureOut">
              <a:rPr lang="en-CA"/>
              <a:pPr>
                <a:defRPr/>
              </a:pPr>
              <a:t>2022-01-31</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B2D8C89C-3D76-4ABB-844F-443EFEF6EC14}" type="slidenum">
              <a:rPr lang="en-CA"/>
              <a:pPr>
                <a:defRPr/>
              </a:pPr>
              <a:t>‹#›</a:t>
            </a:fld>
            <a:endParaRPr lang="en-CA"/>
          </a:p>
        </p:txBody>
      </p:sp>
    </p:spTree>
    <p:extLst>
      <p:ext uri="{BB962C8B-B14F-4D97-AF65-F5344CB8AC3E}">
        <p14:creationId xmlns:p14="http://schemas.microsoft.com/office/powerpoint/2010/main" val="2897996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D3133C6-27C3-4440-BE37-159EE7CFF999}" type="datetimeFigureOut">
              <a:rPr lang="en-CA"/>
              <a:pPr>
                <a:defRPr/>
              </a:pPr>
              <a:t>2022-01-31</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3456A951-0699-403E-A249-E7969CFA7202}" type="slidenum">
              <a:rPr lang="en-CA"/>
              <a:pPr>
                <a:defRPr/>
              </a:pPr>
              <a:t>‹#›</a:t>
            </a:fld>
            <a:endParaRPr lang="en-CA"/>
          </a:p>
        </p:txBody>
      </p:sp>
    </p:spTree>
    <p:extLst>
      <p:ext uri="{BB962C8B-B14F-4D97-AF65-F5344CB8AC3E}">
        <p14:creationId xmlns:p14="http://schemas.microsoft.com/office/powerpoint/2010/main" val="1740859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a:defRPr/>
            </a:pPr>
            <a:fld id="{2A3735DA-4F62-4756-9B82-6DC3080CC103}" type="datetimeFigureOut">
              <a:rPr lang="en-CA"/>
              <a:pPr>
                <a:defRPr/>
              </a:pPr>
              <a:t>2022-01-31</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A1728ED3-D454-4CEA-AEAF-B26182E49EF4}" type="slidenum">
              <a:rPr lang="en-CA"/>
              <a:pPr>
                <a:defRPr/>
              </a:pPr>
              <a:t>‹#›</a:t>
            </a:fld>
            <a:endParaRPr lang="en-CA"/>
          </a:p>
        </p:txBody>
      </p:sp>
    </p:spTree>
    <p:extLst>
      <p:ext uri="{BB962C8B-B14F-4D97-AF65-F5344CB8AC3E}">
        <p14:creationId xmlns:p14="http://schemas.microsoft.com/office/powerpoint/2010/main" val="653023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10"/>
          </p:nvPr>
        </p:nvSpPr>
        <p:spPr/>
        <p:txBody>
          <a:bodyPr/>
          <a:lstStyle>
            <a:lvl1pPr>
              <a:defRPr/>
            </a:lvl1pPr>
          </a:lstStyle>
          <a:p>
            <a:pPr>
              <a:defRPr/>
            </a:pPr>
            <a:fld id="{AB56C6B6-EE51-4B6F-BC90-A446E8C1A030}" type="datetimeFigureOut">
              <a:rPr lang="en-CA"/>
              <a:pPr>
                <a:defRPr/>
              </a:pPr>
              <a:t>2022-01-31</a:t>
            </a:fld>
            <a:endParaRPr lang="en-CA"/>
          </a:p>
        </p:txBody>
      </p:sp>
      <p:sp>
        <p:nvSpPr>
          <p:cNvPr id="8" name="Footer Placeholder 4"/>
          <p:cNvSpPr>
            <a:spLocks noGrp="1"/>
          </p:cNvSpPr>
          <p:nvPr>
            <p:ph type="ftr" sz="quarter" idx="11"/>
          </p:nvPr>
        </p:nvSpPr>
        <p:spPr/>
        <p:txBody>
          <a:bodyPr/>
          <a:lstStyle>
            <a:lvl1pPr>
              <a:defRPr/>
            </a:lvl1pPr>
          </a:lstStyle>
          <a:p>
            <a:pPr>
              <a:defRPr/>
            </a:pPr>
            <a:endParaRPr lang="en-CA"/>
          </a:p>
        </p:txBody>
      </p:sp>
      <p:sp>
        <p:nvSpPr>
          <p:cNvPr id="9" name="Slide Number Placeholder 5"/>
          <p:cNvSpPr>
            <a:spLocks noGrp="1"/>
          </p:cNvSpPr>
          <p:nvPr>
            <p:ph type="sldNum" sz="quarter" idx="12"/>
          </p:nvPr>
        </p:nvSpPr>
        <p:spPr/>
        <p:txBody>
          <a:bodyPr/>
          <a:lstStyle>
            <a:lvl1pPr>
              <a:defRPr/>
            </a:lvl1pPr>
          </a:lstStyle>
          <a:p>
            <a:pPr>
              <a:defRPr/>
            </a:pPr>
            <a:fld id="{5983B7BD-0478-43BD-A6C2-6F9E146F2C7B}" type="slidenum">
              <a:rPr lang="en-CA"/>
              <a:pPr>
                <a:defRPr/>
              </a:pPr>
              <a:t>‹#›</a:t>
            </a:fld>
            <a:endParaRPr lang="en-CA"/>
          </a:p>
        </p:txBody>
      </p:sp>
    </p:spTree>
    <p:extLst>
      <p:ext uri="{BB962C8B-B14F-4D97-AF65-F5344CB8AC3E}">
        <p14:creationId xmlns:p14="http://schemas.microsoft.com/office/powerpoint/2010/main" val="3979780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fld id="{4147AC94-C406-4E8A-A886-C413000A0A04}" type="datetimeFigureOut">
              <a:rPr lang="en-CA"/>
              <a:pPr>
                <a:defRPr/>
              </a:pPr>
              <a:t>2022-01-31</a:t>
            </a:fld>
            <a:endParaRPr lang="en-CA"/>
          </a:p>
        </p:txBody>
      </p:sp>
      <p:sp>
        <p:nvSpPr>
          <p:cNvPr id="4" name="Footer Placeholder 4"/>
          <p:cNvSpPr>
            <a:spLocks noGrp="1"/>
          </p:cNvSpPr>
          <p:nvPr>
            <p:ph type="ftr" sz="quarter" idx="11"/>
          </p:nvPr>
        </p:nvSpPr>
        <p:spPr/>
        <p:txBody>
          <a:bodyPr/>
          <a:lstStyle>
            <a:lvl1pPr>
              <a:defRPr/>
            </a:lvl1pPr>
          </a:lstStyle>
          <a:p>
            <a:pPr>
              <a:defRPr/>
            </a:pPr>
            <a:endParaRPr lang="en-CA"/>
          </a:p>
        </p:txBody>
      </p:sp>
      <p:sp>
        <p:nvSpPr>
          <p:cNvPr id="5" name="Slide Number Placeholder 5"/>
          <p:cNvSpPr>
            <a:spLocks noGrp="1"/>
          </p:cNvSpPr>
          <p:nvPr>
            <p:ph type="sldNum" sz="quarter" idx="12"/>
          </p:nvPr>
        </p:nvSpPr>
        <p:spPr/>
        <p:txBody>
          <a:bodyPr/>
          <a:lstStyle>
            <a:lvl1pPr>
              <a:defRPr/>
            </a:lvl1pPr>
          </a:lstStyle>
          <a:p>
            <a:pPr>
              <a:defRPr/>
            </a:pPr>
            <a:fld id="{DAFE5E7B-52CD-4C1B-8C9D-862D30E68C50}" type="slidenum">
              <a:rPr lang="en-CA"/>
              <a:pPr>
                <a:defRPr/>
              </a:pPr>
              <a:t>‹#›</a:t>
            </a:fld>
            <a:endParaRPr lang="en-CA"/>
          </a:p>
        </p:txBody>
      </p:sp>
    </p:spTree>
    <p:extLst>
      <p:ext uri="{BB962C8B-B14F-4D97-AF65-F5344CB8AC3E}">
        <p14:creationId xmlns:p14="http://schemas.microsoft.com/office/powerpoint/2010/main" val="1035689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235CD5-D172-4B73-9634-947CE175733E}" type="datetimeFigureOut">
              <a:rPr lang="en-CA"/>
              <a:pPr>
                <a:defRPr/>
              </a:pPr>
              <a:t>2022-01-31</a:t>
            </a:fld>
            <a:endParaRPr lang="en-CA"/>
          </a:p>
        </p:txBody>
      </p:sp>
      <p:sp>
        <p:nvSpPr>
          <p:cNvPr id="3" name="Footer Placeholder 4"/>
          <p:cNvSpPr>
            <a:spLocks noGrp="1"/>
          </p:cNvSpPr>
          <p:nvPr>
            <p:ph type="ftr" sz="quarter" idx="11"/>
          </p:nvPr>
        </p:nvSpPr>
        <p:spPr/>
        <p:txBody>
          <a:bodyPr/>
          <a:lstStyle>
            <a:lvl1pPr>
              <a:defRPr/>
            </a:lvl1pPr>
          </a:lstStyle>
          <a:p>
            <a:pPr>
              <a:defRPr/>
            </a:pPr>
            <a:endParaRPr lang="en-CA"/>
          </a:p>
        </p:txBody>
      </p:sp>
      <p:sp>
        <p:nvSpPr>
          <p:cNvPr id="4" name="Slide Number Placeholder 5"/>
          <p:cNvSpPr>
            <a:spLocks noGrp="1"/>
          </p:cNvSpPr>
          <p:nvPr>
            <p:ph type="sldNum" sz="quarter" idx="12"/>
          </p:nvPr>
        </p:nvSpPr>
        <p:spPr/>
        <p:txBody>
          <a:bodyPr/>
          <a:lstStyle>
            <a:lvl1pPr>
              <a:defRPr/>
            </a:lvl1pPr>
          </a:lstStyle>
          <a:p>
            <a:pPr>
              <a:defRPr/>
            </a:pPr>
            <a:fld id="{A0DE88A1-04A3-4941-8C4D-A67396431936}" type="slidenum">
              <a:rPr lang="en-CA"/>
              <a:pPr>
                <a:defRPr/>
              </a:pPr>
              <a:t>‹#›</a:t>
            </a:fld>
            <a:endParaRPr lang="en-CA"/>
          </a:p>
        </p:txBody>
      </p:sp>
    </p:spTree>
    <p:extLst>
      <p:ext uri="{BB962C8B-B14F-4D97-AF65-F5344CB8AC3E}">
        <p14:creationId xmlns:p14="http://schemas.microsoft.com/office/powerpoint/2010/main" val="2704229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3109B5C-7B6B-473D-9CD7-E633C76B0F76}" type="datetimeFigureOut">
              <a:rPr lang="en-CA"/>
              <a:pPr>
                <a:defRPr/>
              </a:pPr>
              <a:t>2022-01-31</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33264F14-3481-42C1-8BE0-0AB95E67C674}" type="slidenum">
              <a:rPr lang="en-CA"/>
              <a:pPr>
                <a:defRPr/>
              </a:pPr>
              <a:t>‹#›</a:t>
            </a:fld>
            <a:endParaRPr lang="en-CA"/>
          </a:p>
        </p:txBody>
      </p:sp>
    </p:spTree>
    <p:extLst>
      <p:ext uri="{BB962C8B-B14F-4D97-AF65-F5344CB8AC3E}">
        <p14:creationId xmlns:p14="http://schemas.microsoft.com/office/powerpoint/2010/main" val="2014110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A305AA3-6022-4272-8D76-700CE9C65987}"/>
              </a:ext>
            </a:extLst>
          </p:cNvPr>
          <p:cNvSpPr>
            <a:spLocks noGrp="1"/>
          </p:cNvSpPr>
          <p:nvPr>
            <p:ph type="dt" sz="half" idx="10"/>
          </p:nvPr>
        </p:nvSpPr>
        <p:spPr/>
        <p:txBody>
          <a:bodyPr/>
          <a:lstStyle>
            <a:lvl1pPr>
              <a:defRPr/>
            </a:lvl1pPr>
          </a:lstStyle>
          <a:p>
            <a:pPr>
              <a:defRPr/>
            </a:pPr>
            <a:fld id="{740CA827-60C2-4523-8485-1811F8BB0BC8}" type="datetimeFigureOut">
              <a:rPr lang="en-CA"/>
              <a:pPr>
                <a:defRPr/>
              </a:pPr>
              <a:t>2022-01-31</a:t>
            </a:fld>
            <a:endParaRPr lang="en-CA"/>
          </a:p>
        </p:txBody>
      </p:sp>
      <p:sp>
        <p:nvSpPr>
          <p:cNvPr id="5" name="Footer Placeholder 4">
            <a:extLst>
              <a:ext uri="{FF2B5EF4-FFF2-40B4-BE49-F238E27FC236}">
                <a16:creationId xmlns:a16="http://schemas.microsoft.com/office/drawing/2014/main" id="{08845735-ADE3-4A6F-90BD-CF7B2CF5E542}"/>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C1CC53F6-DB85-43F5-8D15-AADE13E1C3F9}"/>
              </a:ext>
            </a:extLst>
          </p:cNvPr>
          <p:cNvSpPr>
            <a:spLocks noGrp="1"/>
          </p:cNvSpPr>
          <p:nvPr>
            <p:ph type="sldNum" sz="quarter" idx="12"/>
          </p:nvPr>
        </p:nvSpPr>
        <p:spPr/>
        <p:txBody>
          <a:bodyPr/>
          <a:lstStyle>
            <a:lvl1pPr>
              <a:defRPr/>
            </a:lvl1pPr>
          </a:lstStyle>
          <a:p>
            <a:fld id="{213CFB6D-8064-4B09-8297-7A82F5F62DAA}" type="slidenum">
              <a:rPr lang="en-CA" altLang="en-US"/>
              <a:pPr/>
              <a:t>‹#›</a:t>
            </a:fld>
            <a:endParaRPr lang="en-CA" altLang="en-US"/>
          </a:p>
        </p:txBody>
      </p:sp>
    </p:spTree>
    <p:extLst>
      <p:ext uri="{BB962C8B-B14F-4D97-AF65-F5344CB8AC3E}">
        <p14:creationId xmlns:p14="http://schemas.microsoft.com/office/powerpoint/2010/main" val="3339329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A10D2F4-D3EF-451D-B325-8DC2C5B6480E}" type="datetimeFigureOut">
              <a:rPr lang="en-CA"/>
              <a:pPr>
                <a:defRPr/>
              </a:pPr>
              <a:t>2022-01-31</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C8EAED78-8329-43EF-80A1-6245C20BB299}" type="slidenum">
              <a:rPr lang="en-CA"/>
              <a:pPr>
                <a:defRPr/>
              </a:pPr>
              <a:t>‹#›</a:t>
            </a:fld>
            <a:endParaRPr lang="en-CA"/>
          </a:p>
        </p:txBody>
      </p:sp>
    </p:spTree>
    <p:extLst>
      <p:ext uri="{BB962C8B-B14F-4D97-AF65-F5344CB8AC3E}">
        <p14:creationId xmlns:p14="http://schemas.microsoft.com/office/powerpoint/2010/main" val="575247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4C04A64F-779E-495D-B65D-3ED78F15DFF5}" type="datetimeFigureOut">
              <a:rPr lang="en-CA"/>
              <a:pPr>
                <a:defRPr/>
              </a:pPr>
              <a:t>2022-01-31</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82923483-0DDD-4455-AFB2-BE881EC9BC11}" type="slidenum">
              <a:rPr lang="en-CA"/>
              <a:pPr>
                <a:defRPr/>
              </a:pPr>
              <a:t>‹#›</a:t>
            </a:fld>
            <a:endParaRPr lang="en-CA"/>
          </a:p>
        </p:txBody>
      </p:sp>
    </p:spTree>
    <p:extLst>
      <p:ext uri="{BB962C8B-B14F-4D97-AF65-F5344CB8AC3E}">
        <p14:creationId xmlns:p14="http://schemas.microsoft.com/office/powerpoint/2010/main" val="4290401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FDFB19D7-F9F3-42DD-93D2-1938C9ACA4BE}" type="datetimeFigureOut">
              <a:rPr lang="en-CA"/>
              <a:pPr>
                <a:defRPr/>
              </a:pPr>
              <a:t>2022-01-31</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A7F889BB-51C5-43D2-B134-21F8AEF4F839}" type="slidenum">
              <a:rPr lang="en-CA"/>
              <a:pPr>
                <a:defRPr/>
              </a:pPr>
              <a:t>‹#›</a:t>
            </a:fld>
            <a:endParaRPr lang="en-CA"/>
          </a:p>
        </p:txBody>
      </p:sp>
    </p:spTree>
    <p:extLst>
      <p:ext uri="{BB962C8B-B14F-4D97-AF65-F5344CB8AC3E}">
        <p14:creationId xmlns:p14="http://schemas.microsoft.com/office/powerpoint/2010/main" val="8483966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78EC8-BA9B-43C3-A787-921B5A7B4FF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082EBE1-44A2-4983-88F2-B91EC577142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A6601E4-5C06-45CD-857C-DE2B2CB3C275}"/>
              </a:ext>
            </a:extLst>
          </p:cNvPr>
          <p:cNvSpPr>
            <a:spLocks noGrp="1"/>
          </p:cNvSpPr>
          <p:nvPr>
            <p:ph type="dt" sz="half" idx="10"/>
          </p:nvPr>
        </p:nvSpPr>
        <p:spPr/>
        <p:txBody>
          <a:bodyPr/>
          <a:lstStyle/>
          <a:p>
            <a:fld id="{3BEAD82B-95A5-4E89-A191-1476B4818AB7}" type="datetimeFigureOut">
              <a:rPr lang="en-US" smtClean="0"/>
              <a:t>1/31/2022</a:t>
            </a:fld>
            <a:endParaRPr lang="en-US"/>
          </a:p>
        </p:txBody>
      </p:sp>
      <p:sp>
        <p:nvSpPr>
          <p:cNvPr id="5" name="Footer Placeholder 4">
            <a:extLst>
              <a:ext uri="{FF2B5EF4-FFF2-40B4-BE49-F238E27FC236}">
                <a16:creationId xmlns:a16="http://schemas.microsoft.com/office/drawing/2014/main" id="{29684806-5385-4540-893B-039F95077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B2144D-E600-4556-B1F1-9B706287FE18}"/>
              </a:ext>
            </a:extLst>
          </p:cNvPr>
          <p:cNvSpPr>
            <a:spLocks noGrp="1"/>
          </p:cNvSpPr>
          <p:nvPr>
            <p:ph type="sldNum" sz="quarter" idx="12"/>
          </p:nvPr>
        </p:nvSpPr>
        <p:spPr/>
        <p:txBody>
          <a:bodyPr/>
          <a:lstStyle/>
          <a:p>
            <a:fld id="{A14452CA-D179-4C91-8A35-78BB51468DD3}" type="slidenum">
              <a:rPr lang="en-US" smtClean="0"/>
              <a:t>‹#›</a:t>
            </a:fld>
            <a:endParaRPr lang="en-US"/>
          </a:p>
        </p:txBody>
      </p:sp>
    </p:spTree>
    <p:extLst>
      <p:ext uri="{BB962C8B-B14F-4D97-AF65-F5344CB8AC3E}">
        <p14:creationId xmlns:p14="http://schemas.microsoft.com/office/powerpoint/2010/main" val="627231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866AB-574B-416D-BBC5-AEC2C72472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19F997-8C20-4A5E-AE1E-4C41CBC4D8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DC363-0AC4-44D8-9909-E93E5051AE76}"/>
              </a:ext>
            </a:extLst>
          </p:cNvPr>
          <p:cNvSpPr>
            <a:spLocks noGrp="1"/>
          </p:cNvSpPr>
          <p:nvPr>
            <p:ph type="dt" sz="half" idx="10"/>
          </p:nvPr>
        </p:nvSpPr>
        <p:spPr/>
        <p:txBody>
          <a:bodyPr/>
          <a:lstStyle/>
          <a:p>
            <a:fld id="{3BEAD82B-95A5-4E89-A191-1476B4818AB7}" type="datetimeFigureOut">
              <a:rPr lang="en-US" smtClean="0"/>
              <a:t>1/31/2022</a:t>
            </a:fld>
            <a:endParaRPr lang="en-US"/>
          </a:p>
        </p:txBody>
      </p:sp>
      <p:sp>
        <p:nvSpPr>
          <p:cNvPr id="5" name="Footer Placeholder 4">
            <a:extLst>
              <a:ext uri="{FF2B5EF4-FFF2-40B4-BE49-F238E27FC236}">
                <a16:creationId xmlns:a16="http://schemas.microsoft.com/office/drawing/2014/main" id="{F8D11412-1E78-405C-A8D2-65C9D997B9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59009A-25EA-40BD-B76A-F0C409E7D4F5}"/>
              </a:ext>
            </a:extLst>
          </p:cNvPr>
          <p:cNvSpPr>
            <a:spLocks noGrp="1"/>
          </p:cNvSpPr>
          <p:nvPr>
            <p:ph type="sldNum" sz="quarter" idx="12"/>
          </p:nvPr>
        </p:nvSpPr>
        <p:spPr/>
        <p:txBody>
          <a:bodyPr/>
          <a:lstStyle/>
          <a:p>
            <a:fld id="{A14452CA-D179-4C91-8A35-78BB51468DD3}" type="slidenum">
              <a:rPr lang="en-US" smtClean="0"/>
              <a:t>‹#›</a:t>
            </a:fld>
            <a:endParaRPr lang="en-US"/>
          </a:p>
        </p:txBody>
      </p:sp>
    </p:spTree>
    <p:extLst>
      <p:ext uri="{BB962C8B-B14F-4D97-AF65-F5344CB8AC3E}">
        <p14:creationId xmlns:p14="http://schemas.microsoft.com/office/powerpoint/2010/main" val="3384279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0F15D-050C-4E74-B04A-16D09A986C4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BE76336-23E6-430E-9F0C-5472C62D335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3F1283-EC98-4EC0-905E-88584AD92B31}"/>
              </a:ext>
            </a:extLst>
          </p:cNvPr>
          <p:cNvSpPr>
            <a:spLocks noGrp="1"/>
          </p:cNvSpPr>
          <p:nvPr>
            <p:ph type="dt" sz="half" idx="10"/>
          </p:nvPr>
        </p:nvSpPr>
        <p:spPr/>
        <p:txBody>
          <a:bodyPr/>
          <a:lstStyle/>
          <a:p>
            <a:fld id="{3BEAD82B-95A5-4E89-A191-1476B4818AB7}" type="datetimeFigureOut">
              <a:rPr lang="en-US" smtClean="0"/>
              <a:t>1/31/2022</a:t>
            </a:fld>
            <a:endParaRPr lang="en-US"/>
          </a:p>
        </p:txBody>
      </p:sp>
      <p:sp>
        <p:nvSpPr>
          <p:cNvPr id="5" name="Footer Placeholder 4">
            <a:extLst>
              <a:ext uri="{FF2B5EF4-FFF2-40B4-BE49-F238E27FC236}">
                <a16:creationId xmlns:a16="http://schemas.microsoft.com/office/drawing/2014/main" id="{DC20BF57-0414-4A95-841E-87096C16B7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C97DE7-DB9D-4C51-AAB7-0E80B64127DE}"/>
              </a:ext>
            </a:extLst>
          </p:cNvPr>
          <p:cNvSpPr>
            <a:spLocks noGrp="1"/>
          </p:cNvSpPr>
          <p:nvPr>
            <p:ph type="sldNum" sz="quarter" idx="12"/>
          </p:nvPr>
        </p:nvSpPr>
        <p:spPr/>
        <p:txBody>
          <a:bodyPr/>
          <a:lstStyle/>
          <a:p>
            <a:fld id="{A14452CA-D179-4C91-8A35-78BB51468DD3}" type="slidenum">
              <a:rPr lang="en-US" smtClean="0"/>
              <a:t>‹#›</a:t>
            </a:fld>
            <a:endParaRPr lang="en-US"/>
          </a:p>
        </p:txBody>
      </p:sp>
    </p:spTree>
    <p:extLst>
      <p:ext uri="{BB962C8B-B14F-4D97-AF65-F5344CB8AC3E}">
        <p14:creationId xmlns:p14="http://schemas.microsoft.com/office/powerpoint/2010/main" val="3815229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F71FF-42DA-4E48-886F-BAB42BEEE8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3887E6-5C75-4570-926B-DA8C3677006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544950-60ED-47B4-910F-8A74C0B5370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A006EE-F75D-4A60-A495-F9AF505D87CA}"/>
              </a:ext>
            </a:extLst>
          </p:cNvPr>
          <p:cNvSpPr>
            <a:spLocks noGrp="1"/>
          </p:cNvSpPr>
          <p:nvPr>
            <p:ph type="dt" sz="half" idx="10"/>
          </p:nvPr>
        </p:nvSpPr>
        <p:spPr/>
        <p:txBody>
          <a:bodyPr/>
          <a:lstStyle/>
          <a:p>
            <a:fld id="{3BEAD82B-95A5-4E89-A191-1476B4818AB7}" type="datetimeFigureOut">
              <a:rPr lang="en-US" smtClean="0"/>
              <a:t>1/31/2022</a:t>
            </a:fld>
            <a:endParaRPr lang="en-US"/>
          </a:p>
        </p:txBody>
      </p:sp>
      <p:sp>
        <p:nvSpPr>
          <p:cNvPr id="6" name="Footer Placeholder 5">
            <a:extLst>
              <a:ext uri="{FF2B5EF4-FFF2-40B4-BE49-F238E27FC236}">
                <a16:creationId xmlns:a16="http://schemas.microsoft.com/office/drawing/2014/main" id="{66E367CA-DBAD-4CBE-99EC-7863EEE439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CEA7F5-66C7-40ED-A9A4-32012F038E7C}"/>
              </a:ext>
            </a:extLst>
          </p:cNvPr>
          <p:cNvSpPr>
            <a:spLocks noGrp="1"/>
          </p:cNvSpPr>
          <p:nvPr>
            <p:ph type="sldNum" sz="quarter" idx="12"/>
          </p:nvPr>
        </p:nvSpPr>
        <p:spPr/>
        <p:txBody>
          <a:bodyPr/>
          <a:lstStyle/>
          <a:p>
            <a:fld id="{A14452CA-D179-4C91-8A35-78BB51468DD3}" type="slidenum">
              <a:rPr lang="en-US" smtClean="0"/>
              <a:t>‹#›</a:t>
            </a:fld>
            <a:endParaRPr lang="en-US"/>
          </a:p>
        </p:txBody>
      </p:sp>
    </p:spTree>
    <p:extLst>
      <p:ext uri="{BB962C8B-B14F-4D97-AF65-F5344CB8AC3E}">
        <p14:creationId xmlns:p14="http://schemas.microsoft.com/office/powerpoint/2010/main" val="680519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409AE-8C4F-421E-B3FC-A6B177CCDFE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9BB8B-5FA6-40FF-8793-DA7873473BE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6012C63-149D-4B52-ACE2-E6920685506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06B5DD-ABC2-432D-A925-C05C06335F2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6F03FD0-C442-4F2A-B1EF-F04E022EE67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D6A035-D04F-48DF-973C-D4A5549B55CA}"/>
              </a:ext>
            </a:extLst>
          </p:cNvPr>
          <p:cNvSpPr>
            <a:spLocks noGrp="1"/>
          </p:cNvSpPr>
          <p:nvPr>
            <p:ph type="dt" sz="half" idx="10"/>
          </p:nvPr>
        </p:nvSpPr>
        <p:spPr/>
        <p:txBody>
          <a:bodyPr/>
          <a:lstStyle/>
          <a:p>
            <a:fld id="{3BEAD82B-95A5-4E89-A191-1476B4818AB7}" type="datetimeFigureOut">
              <a:rPr lang="en-US" smtClean="0"/>
              <a:t>1/31/2022</a:t>
            </a:fld>
            <a:endParaRPr lang="en-US"/>
          </a:p>
        </p:txBody>
      </p:sp>
      <p:sp>
        <p:nvSpPr>
          <p:cNvPr id="8" name="Footer Placeholder 7">
            <a:extLst>
              <a:ext uri="{FF2B5EF4-FFF2-40B4-BE49-F238E27FC236}">
                <a16:creationId xmlns:a16="http://schemas.microsoft.com/office/drawing/2014/main" id="{A4384A03-88B3-4254-AF94-B688C86219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436A0B-9EBC-4ED1-B6D8-73003D415D53}"/>
              </a:ext>
            </a:extLst>
          </p:cNvPr>
          <p:cNvSpPr>
            <a:spLocks noGrp="1"/>
          </p:cNvSpPr>
          <p:nvPr>
            <p:ph type="sldNum" sz="quarter" idx="12"/>
          </p:nvPr>
        </p:nvSpPr>
        <p:spPr/>
        <p:txBody>
          <a:bodyPr/>
          <a:lstStyle/>
          <a:p>
            <a:fld id="{A14452CA-D179-4C91-8A35-78BB51468DD3}" type="slidenum">
              <a:rPr lang="en-US" smtClean="0"/>
              <a:t>‹#›</a:t>
            </a:fld>
            <a:endParaRPr lang="en-US"/>
          </a:p>
        </p:txBody>
      </p:sp>
    </p:spTree>
    <p:extLst>
      <p:ext uri="{BB962C8B-B14F-4D97-AF65-F5344CB8AC3E}">
        <p14:creationId xmlns:p14="http://schemas.microsoft.com/office/powerpoint/2010/main" val="1132631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5D7F1-28CF-4ADD-8204-6997F2FE26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557D21-B308-48A1-84F3-8FC30A7C106D}"/>
              </a:ext>
            </a:extLst>
          </p:cNvPr>
          <p:cNvSpPr>
            <a:spLocks noGrp="1"/>
          </p:cNvSpPr>
          <p:nvPr>
            <p:ph type="dt" sz="half" idx="10"/>
          </p:nvPr>
        </p:nvSpPr>
        <p:spPr/>
        <p:txBody>
          <a:bodyPr/>
          <a:lstStyle/>
          <a:p>
            <a:fld id="{3BEAD82B-95A5-4E89-A191-1476B4818AB7}" type="datetimeFigureOut">
              <a:rPr lang="en-US" smtClean="0"/>
              <a:t>1/31/2022</a:t>
            </a:fld>
            <a:endParaRPr lang="en-US"/>
          </a:p>
        </p:txBody>
      </p:sp>
      <p:sp>
        <p:nvSpPr>
          <p:cNvPr id="4" name="Footer Placeholder 3">
            <a:extLst>
              <a:ext uri="{FF2B5EF4-FFF2-40B4-BE49-F238E27FC236}">
                <a16:creationId xmlns:a16="http://schemas.microsoft.com/office/drawing/2014/main" id="{22B93254-C9D3-4816-B890-15FF68283C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2F3154-5A40-4E9E-93AA-04320A844DA5}"/>
              </a:ext>
            </a:extLst>
          </p:cNvPr>
          <p:cNvSpPr>
            <a:spLocks noGrp="1"/>
          </p:cNvSpPr>
          <p:nvPr>
            <p:ph type="sldNum" sz="quarter" idx="12"/>
          </p:nvPr>
        </p:nvSpPr>
        <p:spPr/>
        <p:txBody>
          <a:bodyPr/>
          <a:lstStyle/>
          <a:p>
            <a:fld id="{A14452CA-D179-4C91-8A35-78BB51468DD3}" type="slidenum">
              <a:rPr lang="en-US" smtClean="0"/>
              <a:t>‹#›</a:t>
            </a:fld>
            <a:endParaRPr lang="en-US"/>
          </a:p>
        </p:txBody>
      </p:sp>
    </p:spTree>
    <p:extLst>
      <p:ext uri="{BB962C8B-B14F-4D97-AF65-F5344CB8AC3E}">
        <p14:creationId xmlns:p14="http://schemas.microsoft.com/office/powerpoint/2010/main" val="3630893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2431D4-6BC6-4D51-BBB9-B5319F4A9BB6}"/>
              </a:ext>
            </a:extLst>
          </p:cNvPr>
          <p:cNvSpPr>
            <a:spLocks noGrp="1"/>
          </p:cNvSpPr>
          <p:nvPr>
            <p:ph type="dt" sz="half" idx="10"/>
          </p:nvPr>
        </p:nvSpPr>
        <p:spPr/>
        <p:txBody>
          <a:bodyPr/>
          <a:lstStyle/>
          <a:p>
            <a:fld id="{3BEAD82B-95A5-4E89-A191-1476B4818AB7}" type="datetimeFigureOut">
              <a:rPr lang="en-US" smtClean="0"/>
              <a:t>1/31/2022</a:t>
            </a:fld>
            <a:endParaRPr lang="en-US"/>
          </a:p>
        </p:txBody>
      </p:sp>
      <p:sp>
        <p:nvSpPr>
          <p:cNvPr id="3" name="Footer Placeholder 2">
            <a:extLst>
              <a:ext uri="{FF2B5EF4-FFF2-40B4-BE49-F238E27FC236}">
                <a16:creationId xmlns:a16="http://schemas.microsoft.com/office/drawing/2014/main" id="{2B1CBE8B-1263-40ED-B242-5455E6D965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A94F7D-D12A-4044-926D-AFB448F364F4}"/>
              </a:ext>
            </a:extLst>
          </p:cNvPr>
          <p:cNvSpPr>
            <a:spLocks noGrp="1"/>
          </p:cNvSpPr>
          <p:nvPr>
            <p:ph type="sldNum" sz="quarter" idx="12"/>
          </p:nvPr>
        </p:nvSpPr>
        <p:spPr/>
        <p:txBody>
          <a:bodyPr/>
          <a:lstStyle/>
          <a:p>
            <a:fld id="{A14452CA-D179-4C91-8A35-78BB51468DD3}" type="slidenum">
              <a:rPr lang="en-US" smtClean="0"/>
              <a:t>‹#›</a:t>
            </a:fld>
            <a:endParaRPr lang="en-US"/>
          </a:p>
        </p:txBody>
      </p:sp>
    </p:spTree>
    <p:extLst>
      <p:ext uri="{BB962C8B-B14F-4D97-AF65-F5344CB8AC3E}">
        <p14:creationId xmlns:p14="http://schemas.microsoft.com/office/powerpoint/2010/main" val="955445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466F08-C279-4F98-8BCE-95DB0EDCA2FD}"/>
              </a:ext>
            </a:extLst>
          </p:cNvPr>
          <p:cNvSpPr>
            <a:spLocks noGrp="1"/>
          </p:cNvSpPr>
          <p:nvPr>
            <p:ph type="dt" sz="half" idx="10"/>
          </p:nvPr>
        </p:nvSpPr>
        <p:spPr/>
        <p:txBody>
          <a:bodyPr/>
          <a:lstStyle>
            <a:lvl1pPr>
              <a:defRPr/>
            </a:lvl1pPr>
          </a:lstStyle>
          <a:p>
            <a:pPr>
              <a:defRPr/>
            </a:pPr>
            <a:fld id="{EF146128-77A8-4D21-A699-C123119EE3E5}" type="datetimeFigureOut">
              <a:rPr lang="en-CA"/>
              <a:pPr>
                <a:defRPr/>
              </a:pPr>
              <a:t>2022-01-31</a:t>
            </a:fld>
            <a:endParaRPr lang="en-CA"/>
          </a:p>
        </p:txBody>
      </p:sp>
      <p:sp>
        <p:nvSpPr>
          <p:cNvPr id="5" name="Footer Placeholder 4">
            <a:extLst>
              <a:ext uri="{FF2B5EF4-FFF2-40B4-BE49-F238E27FC236}">
                <a16:creationId xmlns:a16="http://schemas.microsoft.com/office/drawing/2014/main" id="{4FD05737-DA33-4BF4-AD20-C0C009AB4E42}"/>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8761EDAC-41D6-49B0-BCF8-B43112F47318}"/>
              </a:ext>
            </a:extLst>
          </p:cNvPr>
          <p:cNvSpPr>
            <a:spLocks noGrp="1"/>
          </p:cNvSpPr>
          <p:nvPr>
            <p:ph type="sldNum" sz="quarter" idx="12"/>
          </p:nvPr>
        </p:nvSpPr>
        <p:spPr/>
        <p:txBody>
          <a:bodyPr/>
          <a:lstStyle>
            <a:lvl1pPr>
              <a:defRPr/>
            </a:lvl1pPr>
          </a:lstStyle>
          <a:p>
            <a:fld id="{54069D92-7B97-4246-9662-F04BB39BE771}" type="slidenum">
              <a:rPr lang="en-CA" altLang="en-US"/>
              <a:pPr/>
              <a:t>‹#›</a:t>
            </a:fld>
            <a:endParaRPr lang="en-CA" altLang="en-US"/>
          </a:p>
        </p:txBody>
      </p:sp>
    </p:spTree>
    <p:extLst>
      <p:ext uri="{BB962C8B-B14F-4D97-AF65-F5344CB8AC3E}">
        <p14:creationId xmlns:p14="http://schemas.microsoft.com/office/powerpoint/2010/main" val="1587830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36F74-188A-4561-80CD-095433F92CC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BA90479-9458-48C2-9D00-888D574BE67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6395FB-CB3B-4F08-9D8B-59CF397FAD3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AF12086-DEC8-4F1A-BC57-CB8E8D896290}"/>
              </a:ext>
            </a:extLst>
          </p:cNvPr>
          <p:cNvSpPr>
            <a:spLocks noGrp="1"/>
          </p:cNvSpPr>
          <p:nvPr>
            <p:ph type="dt" sz="half" idx="10"/>
          </p:nvPr>
        </p:nvSpPr>
        <p:spPr/>
        <p:txBody>
          <a:bodyPr/>
          <a:lstStyle/>
          <a:p>
            <a:fld id="{3BEAD82B-95A5-4E89-A191-1476B4818AB7}" type="datetimeFigureOut">
              <a:rPr lang="en-US" smtClean="0"/>
              <a:t>1/31/2022</a:t>
            </a:fld>
            <a:endParaRPr lang="en-US"/>
          </a:p>
        </p:txBody>
      </p:sp>
      <p:sp>
        <p:nvSpPr>
          <p:cNvPr id="6" name="Footer Placeholder 5">
            <a:extLst>
              <a:ext uri="{FF2B5EF4-FFF2-40B4-BE49-F238E27FC236}">
                <a16:creationId xmlns:a16="http://schemas.microsoft.com/office/drawing/2014/main" id="{F861B5BC-0D3B-443F-AB8F-895F08D92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5F30B8-C419-408E-BC6B-19C83CB6D1CC}"/>
              </a:ext>
            </a:extLst>
          </p:cNvPr>
          <p:cNvSpPr>
            <a:spLocks noGrp="1"/>
          </p:cNvSpPr>
          <p:nvPr>
            <p:ph type="sldNum" sz="quarter" idx="12"/>
          </p:nvPr>
        </p:nvSpPr>
        <p:spPr/>
        <p:txBody>
          <a:bodyPr/>
          <a:lstStyle/>
          <a:p>
            <a:fld id="{A14452CA-D179-4C91-8A35-78BB51468DD3}" type="slidenum">
              <a:rPr lang="en-US" smtClean="0"/>
              <a:t>‹#›</a:t>
            </a:fld>
            <a:endParaRPr lang="en-US"/>
          </a:p>
        </p:txBody>
      </p:sp>
    </p:spTree>
    <p:extLst>
      <p:ext uri="{BB962C8B-B14F-4D97-AF65-F5344CB8AC3E}">
        <p14:creationId xmlns:p14="http://schemas.microsoft.com/office/powerpoint/2010/main" val="1541252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8D2C1-89F3-4BC0-96FF-525D4A30B89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975EA18-B6A6-4774-87D0-AAE86668126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1C98FF4-CD4C-4EC0-8F1B-87B136D9934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85C451C-19EF-482E-BE29-259F5745D32A}"/>
              </a:ext>
            </a:extLst>
          </p:cNvPr>
          <p:cNvSpPr>
            <a:spLocks noGrp="1"/>
          </p:cNvSpPr>
          <p:nvPr>
            <p:ph type="dt" sz="half" idx="10"/>
          </p:nvPr>
        </p:nvSpPr>
        <p:spPr/>
        <p:txBody>
          <a:bodyPr/>
          <a:lstStyle/>
          <a:p>
            <a:fld id="{3BEAD82B-95A5-4E89-A191-1476B4818AB7}" type="datetimeFigureOut">
              <a:rPr lang="en-US" smtClean="0"/>
              <a:t>1/31/2022</a:t>
            </a:fld>
            <a:endParaRPr lang="en-US"/>
          </a:p>
        </p:txBody>
      </p:sp>
      <p:sp>
        <p:nvSpPr>
          <p:cNvPr id="6" name="Footer Placeholder 5">
            <a:extLst>
              <a:ext uri="{FF2B5EF4-FFF2-40B4-BE49-F238E27FC236}">
                <a16:creationId xmlns:a16="http://schemas.microsoft.com/office/drawing/2014/main" id="{969BA3E6-9F96-4EC7-9A9E-26213C550C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465758-7BF1-422F-99E8-5D8078152C89}"/>
              </a:ext>
            </a:extLst>
          </p:cNvPr>
          <p:cNvSpPr>
            <a:spLocks noGrp="1"/>
          </p:cNvSpPr>
          <p:nvPr>
            <p:ph type="sldNum" sz="quarter" idx="12"/>
          </p:nvPr>
        </p:nvSpPr>
        <p:spPr/>
        <p:txBody>
          <a:bodyPr/>
          <a:lstStyle/>
          <a:p>
            <a:fld id="{A14452CA-D179-4C91-8A35-78BB51468DD3}" type="slidenum">
              <a:rPr lang="en-US" smtClean="0"/>
              <a:t>‹#›</a:t>
            </a:fld>
            <a:endParaRPr lang="en-US"/>
          </a:p>
        </p:txBody>
      </p:sp>
    </p:spTree>
    <p:extLst>
      <p:ext uri="{BB962C8B-B14F-4D97-AF65-F5344CB8AC3E}">
        <p14:creationId xmlns:p14="http://schemas.microsoft.com/office/powerpoint/2010/main" val="653626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726E0-8CB7-4CEF-AB9F-8CD24F4ED9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B29BCD-E63A-442B-B658-A420C3A316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1E7280-51F1-4FFD-9F0E-883560F8AE85}"/>
              </a:ext>
            </a:extLst>
          </p:cNvPr>
          <p:cNvSpPr>
            <a:spLocks noGrp="1"/>
          </p:cNvSpPr>
          <p:nvPr>
            <p:ph type="dt" sz="half" idx="10"/>
          </p:nvPr>
        </p:nvSpPr>
        <p:spPr/>
        <p:txBody>
          <a:bodyPr/>
          <a:lstStyle/>
          <a:p>
            <a:fld id="{3BEAD82B-95A5-4E89-A191-1476B4818AB7}" type="datetimeFigureOut">
              <a:rPr lang="en-US" smtClean="0"/>
              <a:t>1/31/2022</a:t>
            </a:fld>
            <a:endParaRPr lang="en-US"/>
          </a:p>
        </p:txBody>
      </p:sp>
      <p:sp>
        <p:nvSpPr>
          <p:cNvPr id="5" name="Footer Placeholder 4">
            <a:extLst>
              <a:ext uri="{FF2B5EF4-FFF2-40B4-BE49-F238E27FC236}">
                <a16:creationId xmlns:a16="http://schemas.microsoft.com/office/drawing/2014/main" id="{71FFF251-C238-42A1-B503-82614B410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0030B-5AC6-4BA0-9D95-D1F2ED09C2E5}"/>
              </a:ext>
            </a:extLst>
          </p:cNvPr>
          <p:cNvSpPr>
            <a:spLocks noGrp="1"/>
          </p:cNvSpPr>
          <p:nvPr>
            <p:ph type="sldNum" sz="quarter" idx="12"/>
          </p:nvPr>
        </p:nvSpPr>
        <p:spPr/>
        <p:txBody>
          <a:bodyPr/>
          <a:lstStyle/>
          <a:p>
            <a:fld id="{A14452CA-D179-4C91-8A35-78BB51468DD3}" type="slidenum">
              <a:rPr lang="en-US" smtClean="0"/>
              <a:t>‹#›</a:t>
            </a:fld>
            <a:endParaRPr lang="en-US"/>
          </a:p>
        </p:txBody>
      </p:sp>
    </p:spTree>
    <p:extLst>
      <p:ext uri="{BB962C8B-B14F-4D97-AF65-F5344CB8AC3E}">
        <p14:creationId xmlns:p14="http://schemas.microsoft.com/office/powerpoint/2010/main" val="2252485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FB7724-A22A-48DF-A0CC-80085CC57DC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B4197A-8F33-49E5-B637-DEFF7303B6B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54A94-C4CF-41F8-96C8-E98AE3C70987}"/>
              </a:ext>
            </a:extLst>
          </p:cNvPr>
          <p:cNvSpPr>
            <a:spLocks noGrp="1"/>
          </p:cNvSpPr>
          <p:nvPr>
            <p:ph type="dt" sz="half" idx="10"/>
          </p:nvPr>
        </p:nvSpPr>
        <p:spPr/>
        <p:txBody>
          <a:bodyPr/>
          <a:lstStyle/>
          <a:p>
            <a:fld id="{3BEAD82B-95A5-4E89-A191-1476B4818AB7}" type="datetimeFigureOut">
              <a:rPr lang="en-US" smtClean="0"/>
              <a:t>1/31/2022</a:t>
            </a:fld>
            <a:endParaRPr lang="en-US"/>
          </a:p>
        </p:txBody>
      </p:sp>
      <p:sp>
        <p:nvSpPr>
          <p:cNvPr id="5" name="Footer Placeholder 4">
            <a:extLst>
              <a:ext uri="{FF2B5EF4-FFF2-40B4-BE49-F238E27FC236}">
                <a16:creationId xmlns:a16="http://schemas.microsoft.com/office/drawing/2014/main" id="{1343E381-0CE1-4E4D-9B27-33EA75BB4B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8FEF7A-8716-4B97-9BE2-AE76BC9478B6}"/>
              </a:ext>
            </a:extLst>
          </p:cNvPr>
          <p:cNvSpPr>
            <a:spLocks noGrp="1"/>
          </p:cNvSpPr>
          <p:nvPr>
            <p:ph type="sldNum" sz="quarter" idx="12"/>
          </p:nvPr>
        </p:nvSpPr>
        <p:spPr/>
        <p:txBody>
          <a:bodyPr/>
          <a:lstStyle/>
          <a:p>
            <a:fld id="{A14452CA-D179-4C91-8A35-78BB51468DD3}" type="slidenum">
              <a:rPr lang="en-US" smtClean="0"/>
              <a:t>‹#›</a:t>
            </a:fld>
            <a:endParaRPr lang="en-US"/>
          </a:p>
        </p:txBody>
      </p:sp>
    </p:spTree>
    <p:extLst>
      <p:ext uri="{BB962C8B-B14F-4D97-AF65-F5344CB8AC3E}">
        <p14:creationId xmlns:p14="http://schemas.microsoft.com/office/powerpoint/2010/main" val="1143748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a:extLst>
              <a:ext uri="{FF2B5EF4-FFF2-40B4-BE49-F238E27FC236}">
                <a16:creationId xmlns:a16="http://schemas.microsoft.com/office/drawing/2014/main" id="{4A99F72D-E02B-495C-BA87-2842897E6767}"/>
              </a:ext>
            </a:extLst>
          </p:cNvPr>
          <p:cNvSpPr>
            <a:spLocks noGrp="1"/>
          </p:cNvSpPr>
          <p:nvPr>
            <p:ph type="dt" sz="half" idx="10"/>
          </p:nvPr>
        </p:nvSpPr>
        <p:spPr/>
        <p:txBody>
          <a:bodyPr/>
          <a:lstStyle>
            <a:lvl1pPr>
              <a:defRPr/>
            </a:lvl1pPr>
          </a:lstStyle>
          <a:p>
            <a:pPr>
              <a:defRPr/>
            </a:pPr>
            <a:fld id="{9B5854D8-230D-4656-A2A0-B665AAC6293A}" type="datetimeFigureOut">
              <a:rPr lang="en-CA"/>
              <a:pPr>
                <a:defRPr/>
              </a:pPr>
              <a:t>2022-01-31</a:t>
            </a:fld>
            <a:endParaRPr lang="en-CA"/>
          </a:p>
        </p:txBody>
      </p:sp>
      <p:sp>
        <p:nvSpPr>
          <p:cNvPr id="6" name="Footer Placeholder 4">
            <a:extLst>
              <a:ext uri="{FF2B5EF4-FFF2-40B4-BE49-F238E27FC236}">
                <a16:creationId xmlns:a16="http://schemas.microsoft.com/office/drawing/2014/main" id="{F49122F5-7C1C-4B47-A083-7626297ADDE4}"/>
              </a:ext>
            </a:extLst>
          </p:cNvPr>
          <p:cNvSpPr>
            <a:spLocks noGrp="1"/>
          </p:cNvSpPr>
          <p:nvPr>
            <p:ph type="ftr" sz="quarter" idx="11"/>
          </p:nvPr>
        </p:nvSpPr>
        <p:spPr/>
        <p:txBody>
          <a:bodyPr/>
          <a:lstStyle>
            <a:lvl1pPr>
              <a:defRPr/>
            </a:lvl1pPr>
          </a:lstStyle>
          <a:p>
            <a:pPr>
              <a:defRPr/>
            </a:pPr>
            <a:endParaRPr lang="en-CA"/>
          </a:p>
        </p:txBody>
      </p:sp>
      <p:sp>
        <p:nvSpPr>
          <p:cNvPr id="7" name="Slide Number Placeholder 5">
            <a:extLst>
              <a:ext uri="{FF2B5EF4-FFF2-40B4-BE49-F238E27FC236}">
                <a16:creationId xmlns:a16="http://schemas.microsoft.com/office/drawing/2014/main" id="{5F67B1C6-E9B5-4A02-8358-FB90DB435A74}"/>
              </a:ext>
            </a:extLst>
          </p:cNvPr>
          <p:cNvSpPr>
            <a:spLocks noGrp="1"/>
          </p:cNvSpPr>
          <p:nvPr>
            <p:ph type="sldNum" sz="quarter" idx="12"/>
          </p:nvPr>
        </p:nvSpPr>
        <p:spPr/>
        <p:txBody>
          <a:bodyPr/>
          <a:lstStyle>
            <a:lvl1pPr>
              <a:defRPr/>
            </a:lvl1pPr>
          </a:lstStyle>
          <a:p>
            <a:fld id="{026CD804-797A-4C90-9CA9-4204AEEB30A0}" type="slidenum">
              <a:rPr lang="en-CA" altLang="en-US"/>
              <a:pPr/>
              <a:t>‹#›</a:t>
            </a:fld>
            <a:endParaRPr lang="en-CA" altLang="en-US"/>
          </a:p>
        </p:txBody>
      </p:sp>
    </p:spTree>
    <p:extLst>
      <p:ext uri="{BB962C8B-B14F-4D97-AF65-F5344CB8AC3E}">
        <p14:creationId xmlns:p14="http://schemas.microsoft.com/office/powerpoint/2010/main" val="1185769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a:extLst>
              <a:ext uri="{FF2B5EF4-FFF2-40B4-BE49-F238E27FC236}">
                <a16:creationId xmlns:a16="http://schemas.microsoft.com/office/drawing/2014/main" id="{54BE2AA8-CE0A-4DCF-B820-1D35A646DAAE}"/>
              </a:ext>
            </a:extLst>
          </p:cNvPr>
          <p:cNvSpPr>
            <a:spLocks noGrp="1"/>
          </p:cNvSpPr>
          <p:nvPr>
            <p:ph type="dt" sz="half" idx="10"/>
          </p:nvPr>
        </p:nvSpPr>
        <p:spPr/>
        <p:txBody>
          <a:bodyPr/>
          <a:lstStyle>
            <a:lvl1pPr>
              <a:defRPr/>
            </a:lvl1pPr>
          </a:lstStyle>
          <a:p>
            <a:pPr>
              <a:defRPr/>
            </a:pPr>
            <a:fld id="{01FCC651-580F-4858-BAEC-6BD4E301997C}" type="datetimeFigureOut">
              <a:rPr lang="en-CA"/>
              <a:pPr>
                <a:defRPr/>
              </a:pPr>
              <a:t>2022-01-31</a:t>
            </a:fld>
            <a:endParaRPr lang="en-CA"/>
          </a:p>
        </p:txBody>
      </p:sp>
      <p:sp>
        <p:nvSpPr>
          <p:cNvPr id="8" name="Footer Placeholder 4">
            <a:extLst>
              <a:ext uri="{FF2B5EF4-FFF2-40B4-BE49-F238E27FC236}">
                <a16:creationId xmlns:a16="http://schemas.microsoft.com/office/drawing/2014/main" id="{66474BAF-1669-450B-A26F-CCA64777BF9F}"/>
              </a:ext>
            </a:extLst>
          </p:cNvPr>
          <p:cNvSpPr>
            <a:spLocks noGrp="1"/>
          </p:cNvSpPr>
          <p:nvPr>
            <p:ph type="ftr" sz="quarter" idx="11"/>
          </p:nvPr>
        </p:nvSpPr>
        <p:spPr/>
        <p:txBody>
          <a:bodyPr/>
          <a:lstStyle>
            <a:lvl1pPr>
              <a:defRPr/>
            </a:lvl1pPr>
          </a:lstStyle>
          <a:p>
            <a:pPr>
              <a:defRPr/>
            </a:pPr>
            <a:endParaRPr lang="en-CA"/>
          </a:p>
        </p:txBody>
      </p:sp>
      <p:sp>
        <p:nvSpPr>
          <p:cNvPr id="9" name="Slide Number Placeholder 5">
            <a:extLst>
              <a:ext uri="{FF2B5EF4-FFF2-40B4-BE49-F238E27FC236}">
                <a16:creationId xmlns:a16="http://schemas.microsoft.com/office/drawing/2014/main" id="{C69F38ED-E5D5-4A4B-9E74-3EB71A69C00E}"/>
              </a:ext>
            </a:extLst>
          </p:cNvPr>
          <p:cNvSpPr>
            <a:spLocks noGrp="1"/>
          </p:cNvSpPr>
          <p:nvPr>
            <p:ph type="sldNum" sz="quarter" idx="12"/>
          </p:nvPr>
        </p:nvSpPr>
        <p:spPr/>
        <p:txBody>
          <a:bodyPr/>
          <a:lstStyle>
            <a:lvl1pPr>
              <a:defRPr/>
            </a:lvl1pPr>
          </a:lstStyle>
          <a:p>
            <a:fld id="{192E78B0-1281-455D-882E-1024F03A80F2}" type="slidenum">
              <a:rPr lang="en-CA" altLang="en-US"/>
              <a:pPr/>
              <a:t>‹#›</a:t>
            </a:fld>
            <a:endParaRPr lang="en-CA" altLang="en-US"/>
          </a:p>
        </p:txBody>
      </p:sp>
    </p:spTree>
    <p:extLst>
      <p:ext uri="{BB962C8B-B14F-4D97-AF65-F5344CB8AC3E}">
        <p14:creationId xmlns:p14="http://schemas.microsoft.com/office/powerpoint/2010/main" val="1331717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a:extLst>
              <a:ext uri="{FF2B5EF4-FFF2-40B4-BE49-F238E27FC236}">
                <a16:creationId xmlns:a16="http://schemas.microsoft.com/office/drawing/2014/main" id="{A998BD88-08EE-402F-92AF-1EBE64D27143}"/>
              </a:ext>
            </a:extLst>
          </p:cNvPr>
          <p:cNvSpPr>
            <a:spLocks noGrp="1"/>
          </p:cNvSpPr>
          <p:nvPr>
            <p:ph type="dt" sz="half" idx="10"/>
          </p:nvPr>
        </p:nvSpPr>
        <p:spPr/>
        <p:txBody>
          <a:bodyPr/>
          <a:lstStyle>
            <a:lvl1pPr>
              <a:defRPr/>
            </a:lvl1pPr>
          </a:lstStyle>
          <a:p>
            <a:pPr>
              <a:defRPr/>
            </a:pPr>
            <a:fld id="{FBC39821-97C0-4D20-8809-30C6A0EE7629}" type="datetimeFigureOut">
              <a:rPr lang="en-CA"/>
              <a:pPr>
                <a:defRPr/>
              </a:pPr>
              <a:t>2022-01-31</a:t>
            </a:fld>
            <a:endParaRPr lang="en-CA"/>
          </a:p>
        </p:txBody>
      </p:sp>
      <p:sp>
        <p:nvSpPr>
          <p:cNvPr id="4" name="Footer Placeholder 4">
            <a:extLst>
              <a:ext uri="{FF2B5EF4-FFF2-40B4-BE49-F238E27FC236}">
                <a16:creationId xmlns:a16="http://schemas.microsoft.com/office/drawing/2014/main" id="{9B8E0C45-DC8F-45B1-AA9D-FA478D7C72B3}"/>
              </a:ext>
            </a:extLst>
          </p:cNvPr>
          <p:cNvSpPr>
            <a:spLocks noGrp="1"/>
          </p:cNvSpPr>
          <p:nvPr>
            <p:ph type="ftr" sz="quarter" idx="11"/>
          </p:nvPr>
        </p:nvSpPr>
        <p:spPr/>
        <p:txBody>
          <a:bodyPr/>
          <a:lstStyle>
            <a:lvl1pPr>
              <a:defRPr/>
            </a:lvl1pPr>
          </a:lstStyle>
          <a:p>
            <a:pPr>
              <a:defRPr/>
            </a:pPr>
            <a:endParaRPr lang="en-CA"/>
          </a:p>
        </p:txBody>
      </p:sp>
      <p:sp>
        <p:nvSpPr>
          <p:cNvPr id="5" name="Slide Number Placeholder 5">
            <a:extLst>
              <a:ext uri="{FF2B5EF4-FFF2-40B4-BE49-F238E27FC236}">
                <a16:creationId xmlns:a16="http://schemas.microsoft.com/office/drawing/2014/main" id="{B377A4F5-1946-4B27-8FB0-E3EAEA43F44B}"/>
              </a:ext>
            </a:extLst>
          </p:cNvPr>
          <p:cNvSpPr>
            <a:spLocks noGrp="1"/>
          </p:cNvSpPr>
          <p:nvPr>
            <p:ph type="sldNum" sz="quarter" idx="12"/>
          </p:nvPr>
        </p:nvSpPr>
        <p:spPr/>
        <p:txBody>
          <a:bodyPr/>
          <a:lstStyle>
            <a:lvl1pPr>
              <a:defRPr/>
            </a:lvl1pPr>
          </a:lstStyle>
          <a:p>
            <a:fld id="{E35A3640-FCB4-48A2-AD42-AEE6E20F24BD}" type="slidenum">
              <a:rPr lang="en-CA" altLang="en-US"/>
              <a:pPr/>
              <a:t>‹#›</a:t>
            </a:fld>
            <a:endParaRPr lang="en-CA" altLang="en-US"/>
          </a:p>
        </p:txBody>
      </p:sp>
    </p:spTree>
    <p:extLst>
      <p:ext uri="{BB962C8B-B14F-4D97-AF65-F5344CB8AC3E}">
        <p14:creationId xmlns:p14="http://schemas.microsoft.com/office/powerpoint/2010/main" val="257166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6F600C8-EC40-4097-8B93-46402806B45A}"/>
              </a:ext>
            </a:extLst>
          </p:cNvPr>
          <p:cNvSpPr>
            <a:spLocks noGrp="1"/>
          </p:cNvSpPr>
          <p:nvPr>
            <p:ph type="dt" sz="half" idx="10"/>
          </p:nvPr>
        </p:nvSpPr>
        <p:spPr/>
        <p:txBody>
          <a:bodyPr/>
          <a:lstStyle>
            <a:lvl1pPr>
              <a:defRPr/>
            </a:lvl1pPr>
          </a:lstStyle>
          <a:p>
            <a:pPr>
              <a:defRPr/>
            </a:pPr>
            <a:fld id="{FF3F1CA1-79E3-4205-B9D0-3B0C9EAA1744}" type="datetimeFigureOut">
              <a:rPr lang="en-CA"/>
              <a:pPr>
                <a:defRPr/>
              </a:pPr>
              <a:t>2022-01-31</a:t>
            </a:fld>
            <a:endParaRPr lang="en-CA"/>
          </a:p>
        </p:txBody>
      </p:sp>
      <p:sp>
        <p:nvSpPr>
          <p:cNvPr id="3" name="Footer Placeholder 4">
            <a:extLst>
              <a:ext uri="{FF2B5EF4-FFF2-40B4-BE49-F238E27FC236}">
                <a16:creationId xmlns:a16="http://schemas.microsoft.com/office/drawing/2014/main" id="{F4D41DAC-FB38-4C77-B1E5-CEEAC8CCB469}"/>
              </a:ext>
            </a:extLst>
          </p:cNvPr>
          <p:cNvSpPr>
            <a:spLocks noGrp="1"/>
          </p:cNvSpPr>
          <p:nvPr>
            <p:ph type="ftr" sz="quarter" idx="11"/>
          </p:nvPr>
        </p:nvSpPr>
        <p:spPr/>
        <p:txBody>
          <a:bodyPr/>
          <a:lstStyle>
            <a:lvl1pPr>
              <a:defRPr/>
            </a:lvl1pPr>
          </a:lstStyle>
          <a:p>
            <a:pPr>
              <a:defRPr/>
            </a:pPr>
            <a:endParaRPr lang="en-CA"/>
          </a:p>
        </p:txBody>
      </p:sp>
      <p:sp>
        <p:nvSpPr>
          <p:cNvPr id="4" name="Slide Number Placeholder 5">
            <a:extLst>
              <a:ext uri="{FF2B5EF4-FFF2-40B4-BE49-F238E27FC236}">
                <a16:creationId xmlns:a16="http://schemas.microsoft.com/office/drawing/2014/main" id="{25FE04E4-2758-4FAF-9969-3813D602DBBE}"/>
              </a:ext>
            </a:extLst>
          </p:cNvPr>
          <p:cNvSpPr>
            <a:spLocks noGrp="1"/>
          </p:cNvSpPr>
          <p:nvPr>
            <p:ph type="sldNum" sz="quarter" idx="12"/>
          </p:nvPr>
        </p:nvSpPr>
        <p:spPr/>
        <p:txBody>
          <a:bodyPr/>
          <a:lstStyle>
            <a:lvl1pPr>
              <a:defRPr/>
            </a:lvl1pPr>
          </a:lstStyle>
          <a:p>
            <a:fld id="{260E2693-AB8E-4CCF-B997-62247DBCCAF0}" type="slidenum">
              <a:rPr lang="en-CA" altLang="en-US"/>
              <a:pPr/>
              <a:t>‹#›</a:t>
            </a:fld>
            <a:endParaRPr lang="en-CA" altLang="en-US"/>
          </a:p>
        </p:txBody>
      </p:sp>
    </p:spTree>
    <p:extLst>
      <p:ext uri="{BB962C8B-B14F-4D97-AF65-F5344CB8AC3E}">
        <p14:creationId xmlns:p14="http://schemas.microsoft.com/office/powerpoint/2010/main" val="642117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F8AEFB1-CC65-4749-9BE2-BB96417CC7F7}"/>
              </a:ext>
            </a:extLst>
          </p:cNvPr>
          <p:cNvSpPr>
            <a:spLocks noGrp="1"/>
          </p:cNvSpPr>
          <p:nvPr>
            <p:ph type="dt" sz="half" idx="10"/>
          </p:nvPr>
        </p:nvSpPr>
        <p:spPr/>
        <p:txBody>
          <a:bodyPr/>
          <a:lstStyle>
            <a:lvl1pPr>
              <a:defRPr/>
            </a:lvl1pPr>
          </a:lstStyle>
          <a:p>
            <a:pPr>
              <a:defRPr/>
            </a:pPr>
            <a:fld id="{7135EEAE-958B-4045-8331-A6ED14DBCFBA}" type="datetimeFigureOut">
              <a:rPr lang="en-CA"/>
              <a:pPr>
                <a:defRPr/>
              </a:pPr>
              <a:t>2022-01-31</a:t>
            </a:fld>
            <a:endParaRPr lang="en-CA"/>
          </a:p>
        </p:txBody>
      </p:sp>
      <p:sp>
        <p:nvSpPr>
          <p:cNvPr id="6" name="Footer Placeholder 4">
            <a:extLst>
              <a:ext uri="{FF2B5EF4-FFF2-40B4-BE49-F238E27FC236}">
                <a16:creationId xmlns:a16="http://schemas.microsoft.com/office/drawing/2014/main" id="{AFB88AE1-B983-47C2-940A-ADF3CD374E05}"/>
              </a:ext>
            </a:extLst>
          </p:cNvPr>
          <p:cNvSpPr>
            <a:spLocks noGrp="1"/>
          </p:cNvSpPr>
          <p:nvPr>
            <p:ph type="ftr" sz="quarter" idx="11"/>
          </p:nvPr>
        </p:nvSpPr>
        <p:spPr/>
        <p:txBody>
          <a:bodyPr/>
          <a:lstStyle>
            <a:lvl1pPr>
              <a:defRPr/>
            </a:lvl1pPr>
          </a:lstStyle>
          <a:p>
            <a:pPr>
              <a:defRPr/>
            </a:pPr>
            <a:endParaRPr lang="en-CA"/>
          </a:p>
        </p:txBody>
      </p:sp>
      <p:sp>
        <p:nvSpPr>
          <p:cNvPr id="7" name="Slide Number Placeholder 5">
            <a:extLst>
              <a:ext uri="{FF2B5EF4-FFF2-40B4-BE49-F238E27FC236}">
                <a16:creationId xmlns:a16="http://schemas.microsoft.com/office/drawing/2014/main" id="{E0F98DE6-938D-4C7C-A2DB-963211A22924}"/>
              </a:ext>
            </a:extLst>
          </p:cNvPr>
          <p:cNvSpPr>
            <a:spLocks noGrp="1"/>
          </p:cNvSpPr>
          <p:nvPr>
            <p:ph type="sldNum" sz="quarter" idx="12"/>
          </p:nvPr>
        </p:nvSpPr>
        <p:spPr/>
        <p:txBody>
          <a:bodyPr/>
          <a:lstStyle>
            <a:lvl1pPr>
              <a:defRPr/>
            </a:lvl1pPr>
          </a:lstStyle>
          <a:p>
            <a:fld id="{9ED71EE3-D740-4DC9-9C14-5A01C9A651DF}" type="slidenum">
              <a:rPr lang="en-CA" altLang="en-US"/>
              <a:pPr/>
              <a:t>‹#›</a:t>
            </a:fld>
            <a:endParaRPr lang="en-CA" altLang="en-US"/>
          </a:p>
        </p:txBody>
      </p:sp>
    </p:spTree>
    <p:extLst>
      <p:ext uri="{BB962C8B-B14F-4D97-AF65-F5344CB8AC3E}">
        <p14:creationId xmlns:p14="http://schemas.microsoft.com/office/powerpoint/2010/main" val="347323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C7E633D-8176-4ECB-BC4A-90F92A645B0B}"/>
              </a:ext>
            </a:extLst>
          </p:cNvPr>
          <p:cNvSpPr>
            <a:spLocks noGrp="1"/>
          </p:cNvSpPr>
          <p:nvPr>
            <p:ph type="dt" sz="half" idx="10"/>
          </p:nvPr>
        </p:nvSpPr>
        <p:spPr/>
        <p:txBody>
          <a:bodyPr/>
          <a:lstStyle>
            <a:lvl1pPr>
              <a:defRPr/>
            </a:lvl1pPr>
          </a:lstStyle>
          <a:p>
            <a:pPr>
              <a:defRPr/>
            </a:pPr>
            <a:fld id="{1A2D1D39-028B-4B7D-AD2E-8DBD05EF786D}" type="datetimeFigureOut">
              <a:rPr lang="en-CA"/>
              <a:pPr>
                <a:defRPr/>
              </a:pPr>
              <a:t>2022-01-31</a:t>
            </a:fld>
            <a:endParaRPr lang="en-CA"/>
          </a:p>
        </p:txBody>
      </p:sp>
      <p:sp>
        <p:nvSpPr>
          <p:cNvPr id="6" name="Footer Placeholder 4">
            <a:extLst>
              <a:ext uri="{FF2B5EF4-FFF2-40B4-BE49-F238E27FC236}">
                <a16:creationId xmlns:a16="http://schemas.microsoft.com/office/drawing/2014/main" id="{5F93C425-3500-48D9-8CD4-FEFDFC6D8488}"/>
              </a:ext>
            </a:extLst>
          </p:cNvPr>
          <p:cNvSpPr>
            <a:spLocks noGrp="1"/>
          </p:cNvSpPr>
          <p:nvPr>
            <p:ph type="ftr" sz="quarter" idx="11"/>
          </p:nvPr>
        </p:nvSpPr>
        <p:spPr/>
        <p:txBody>
          <a:bodyPr/>
          <a:lstStyle>
            <a:lvl1pPr>
              <a:defRPr/>
            </a:lvl1pPr>
          </a:lstStyle>
          <a:p>
            <a:pPr>
              <a:defRPr/>
            </a:pPr>
            <a:endParaRPr lang="en-CA"/>
          </a:p>
        </p:txBody>
      </p:sp>
      <p:sp>
        <p:nvSpPr>
          <p:cNvPr id="7" name="Slide Number Placeholder 5">
            <a:extLst>
              <a:ext uri="{FF2B5EF4-FFF2-40B4-BE49-F238E27FC236}">
                <a16:creationId xmlns:a16="http://schemas.microsoft.com/office/drawing/2014/main" id="{D4F349AC-1A55-4B8D-9600-DAE34157CD35}"/>
              </a:ext>
            </a:extLst>
          </p:cNvPr>
          <p:cNvSpPr>
            <a:spLocks noGrp="1"/>
          </p:cNvSpPr>
          <p:nvPr>
            <p:ph type="sldNum" sz="quarter" idx="12"/>
          </p:nvPr>
        </p:nvSpPr>
        <p:spPr/>
        <p:txBody>
          <a:bodyPr/>
          <a:lstStyle>
            <a:lvl1pPr>
              <a:defRPr/>
            </a:lvl1pPr>
          </a:lstStyle>
          <a:p>
            <a:fld id="{F4699754-57DE-401D-94BF-62B76AD16DC1}" type="slidenum">
              <a:rPr lang="en-CA" altLang="en-US"/>
              <a:pPr/>
              <a:t>‹#›</a:t>
            </a:fld>
            <a:endParaRPr lang="en-CA" altLang="en-US"/>
          </a:p>
        </p:txBody>
      </p:sp>
    </p:spTree>
    <p:extLst>
      <p:ext uri="{BB962C8B-B14F-4D97-AF65-F5344CB8AC3E}">
        <p14:creationId xmlns:p14="http://schemas.microsoft.com/office/powerpoint/2010/main" val="2602679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FAB1AD8E-7A2B-40B2-8F6E-958CB0229AB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a:p>
        </p:txBody>
      </p:sp>
      <p:sp>
        <p:nvSpPr>
          <p:cNvPr id="3075" name="Text Placeholder 2">
            <a:extLst>
              <a:ext uri="{FF2B5EF4-FFF2-40B4-BE49-F238E27FC236}">
                <a16:creationId xmlns:a16="http://schemas.microsoft.com/office/drawing/2014/main" id="{1CA80FE1-7554-431A-8A3B-74490AA1919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a:extLst>
              <a:ext uri="{FF2B5EF4-FFF2-40B4-BE49-F238E27FC236}">
                <a16:creationId xmlns:a16="http://schemas.microsoft.com/office/drawing/2014/main" id="{865BB357-405D-45BC-A1A4-C72D966F281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953125E-09A9-4B5F-8FF3-3FB6A6339F31}" type="datetimeFigureOut">
              <a:rPr lang="en-CA"/>
              <a:pPr>
                <a:defRPr/>
              </a:pPr>
              <a:t>2022-01-31</a:t>
            </a:fld>
            <a:endParaRPr lang="en-CA"/>
          </a:p>
        </p:txBody>
      </p:sp>
      <p:sp>
        <p:nvSpPr>
          <p:cNvPr id="5" name="Footer Placeholder 4">
            <a:extLst>
              <a:ext uri="{FF2B5EF4-FFF2-40B4-BE49-F238E27FC236}">
                <a16:creationId xmlns:a16="http://schemas.microsoft.com/office/drawing/2014/main" id="{69093F75-729F-46BE-B73B-6C9197A8771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CA"/>
          </a:p>
        </p:txBody>
      </p:sp>
      <p:sp>
        <p:nvSpPr>
          <p:cNvPr id="6" name="Slide Number Placeholder 5">
            <a:extLst>
              <a:ext uri="{FF2B5EF4-FFF2-40B4-BE49-F238E27FC236}">
                <a16:creationId xmlns:a16="http://schemas.microsoft.com/office/drawing/2014/main" id="{39AB3219-3376-457A-824B-2A3D68CBE7A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E725815-D1DD-4089-B5BB-A0513FF7FA99}" type="slidenum">
              <a:rPr lang="en-CA" altLang="en-US"/>
              <a:pPr/>
              <a:t>‹#›</a:t>
            </a:fld>
            <a:endParaRPr lang="en-CA"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CA"/>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51DC715-AEF2-4B10-AE3A-E363D4E923BB}" type="datetimeFigureOut">
              <a:rPr lang="en-CA"/>
              <a:pPr>
                <a:defRPr/>
              </a:pPr>
              <a:t>2022-01-31</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310F364-E647-4341-A97A-66B091246F97}" type="slidenum">
              <a:rPr lang="en-CA"/>
              <a:pPr>
                <a:defRPr/>
              </a:pPr>
              <a:t>‹#›</a:t>
            </a:fld>
            <a:endParaRPr lang="en-CA"/>
          </a:p>
        </p:txBody>
      </p:sp>
    </p:spTree>
    <p:extLst>
      <p:ext uri="{BB962C8B-B14F-4D97-AF65-F5344CB8AC3E}">
        <p14:creationId xmlns:p14="http://schemas.microsoft.com/office/powerpoint/2010/main" val="1036442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7055B1-C6E3-46E7-B862-509240FA38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05EAAB-6B8B-4CF8-B2F7-E731171031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0A7C6-57D8-4D95-95ED-C3796841102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BEAD82B-95A5-4E89-A191-1476B4818AB7}" type="datetimeFigureOut">
              <a:rPr lang="en-US" smtClean="0"/>
              <a:t>1/31/2022</a:t>
            </a:fld>
            <a:endParaRPr lang="en-US"/>
          </a:p>
        </p:txBody>
      </p:sp>
      <p:sp>
        <p:nvSpPr>
          <p:cNvPr id="5" name="Footer Placeholder 4">
            <a:extLst>
              <a:ext uri="{FF2B5EF4-FFF2-40B4-BE49-F238E27FC236}">
                <a16:creationId xmlns:a16="http://schemas.microsoft.com/office/drawing/2014/main" id="{36BD9833-E22C-43D8-9121-55F3B21BB5D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FB5327-4E45-40E9-A12C-722BF9CD899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14452CA-D179-4C91-8A35-78BB51468DD3}" type="slidenum">
              <a:rPr lang="en-US" smtClean="0"/>
              <a:t>‹#›</a:t>
            </a:fld>
            <a:endParaRPr lang="en-US"/>
          </a:p>
        </p:txBody>
      </p:sp>
    </p:spTree>
    <p:extLst>
      <p:ext uri="{BB962C8B-B14F-4D97-AF65-F5344CB8AC3E}">
        <p14:creationId xmlns:p14="http://schemas.microsoft.com/office/powerpoint/2010/main" val="6385490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educhatter.files.wordpress.com/2014/10/newdawnerikashea.jpg" TargetMode="External"/><Relationship Id="rId2" Type="http://schemas.openxmlformats.org/officeDocument/2006/relationships/hyperlink" Target="http://educhatter.files.wordpress.com/2014/10/nsssilogo.jpg" TargetMode="External"/><Relationship Id="rId1" Type="http://schemas.openxmlformats.org/officeDocument/2006/relationships/slideLayout" Target="../slideLayouts/slideLayout18.xml"/><Relationship Id="rId5" Type="http://schemas.openxmlformats.org/officeDocument/2006/relationships/image" Target="../media/image24.jpe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shereefitch.com/blog/2013/9/3/maybe-it-takes-a-child-to-raise-a-village.html" TargetMode="Externa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 Id="rId5" Type="http://schemas.openxmlformats.org/officeDocument/2006/relationships/image" Target="../media/image29.jpg"/><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hyperlink" Target="http://www.mabelmurplesworld.ca/" TargetMode="External"/><Relationship Id="rId2" Type="http://schemas.openxmlformats.org/officeDocument/2006/relationships/image" Target="../media/image30.jpg"/><Relationship Id="rId1" Type="http://schemas.openxmlformats.org/officeDocument/2006/relationships/slideLayout" Target="../slideLayouts/slideLayout4.xml"/><Relationship Id="rId5" Type="http://schemas.openxmlformats.org/officeDocument/2006/relationships/hyperlink" Target="https://www.readbythesea.ca/" TargetMode="External"/><Relationship Id="rId4" Type="http://schemas.openxmlformats.org/officeDocument/2006/relationships/hyperlink" Target="https://www.facebook.com/mabelmurpl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9.xml"/><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9.xml"/><Relationship Id="rId4" Type="http://schemas.openxmlformats.org/officeDocument/2006/relationships/image" Target="../media/image46.jpg"/></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9.xml"/><Relationship Id="rId4" Type="http://schemas.openxmlformats.org/officeDocument/2006/relationships/image" Target="../media/image49.jpg"/></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9.xml"/><Relationship Id="rId4" Type="http://schemas.openxmlformats.org/officeDocument/2006/relationships/image" Target="../media/image52.jpg"/></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www.edu.gov.on.ca/eng/policyfunding/pupilreview.html"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hyperlink" Target="https://www.facebook.com/oaasc/"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hyperlink" Target="http://www.schoolhouseconsulting.ca/" TargetMode="External"/><Relationship Id="rId2" Type="http://schemas.openxmlformats.org/officeDocument/2006/relationships/image" Target="../media/image63.jpg"/><Relationship Id="rId1" Type="http://schemas.openxmlformats.org/officeDocument/2006/relationships/slideLayout" Target="../slideLayouts/slideLayout26.xml"/><Relationship Id="rId4" Type="http://schemas.openxmlformats.org/officeDocument/2006/relationships/hyperlink" Target="https://educhatter.wordpress.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edu.gov.on.ca/eng/policyfunding/pupilreview.html"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hyperlink" Target="http://www.edu.gov.on.ca/eng/policyfunding/pupilreview.html" TargetMode="External"/><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85FC0DF-F5D6-4B0F-8CC3-F3374EF478DE}"/>
              </a:ext>
            </a:extLst>
          </p:cNvPr>
          <p:cNvSpPr>
            <a:spLocks noGrp="1"/>
          </p:cNvSpPr>
          <p:nvPr>
            <p:ph type="ctrTitle"/>
          </p:nvPr>
        </p:nvSpPr>
        <p:spPr>
          <a:xfrm>
            <a:off x="577535" y="2276872"/>
            <a:ext cx="7702624" cy="1872208"/>
          </a:xfrm>
        </p:spPr>
        <p:txBody>
          <a:bodyPr rtlCol="0">
            <a:normAutofit fontScale="90000"/>
          </a:bodyPr>
          <a:lstStyle/>
          <a:p>
            <a:pPr eaLnBrk="1" fontAlgn="auto" hangingPunct="1">
              <a:spcAft>
                <a:spcPts val="0"/>
              </a:spcAft>
              <a:defRPr/>
            </a:pPr>
            <a:r>
              <a:rPr lang="en-CA" sz="2800" b="1" dirty="0"/>
              <a:t>PATHWAYS TO RURAL RENEWAL </a:t>
            </a:r>
            <a:br>
              <a:rPr lang="en-CA" sz="2800" b="1" dirty="0"/>
            </a:br>
            <a:r>
              <a:rPr lang="en-CA" sz="2800" b="1" dirty="0"/>
              <a:t>TRANSFORMING SCHOOLS INTO COMMUNITY HUBS </a:t>
            </a:r>
            <a:br>
              <a:rPr lang="en-CA" sz="2800" b="1" dirty="0"/>
            </a:br>
            <a:r>
              <a:rPr lang="en-CA" sz="2800" b="1" dirty="0"/>
              <a:t>A Post-Pandemic ‘Schools-at-the Centre’ Strategy </a:t>
            </a:r>
            <a:br>
              <a:rPr lang="en-CA" sz="2800" b="1" dirty="0"/>
            </a:br>
            <a:r>
              <a:rPr lang="en-CA" sz="2800" b="1" dirty="0"/>
              <a:t>for Community Development </a:t>
            </a:r>
          </a:p>
        </p:txBody>
      </p:sp>
      <p:sp>
        <p:nvSpPr>
          <p:cNvPr id="10" name="Subtitle 9">
            <a:extLst>
              <a:ext uri="{FF2B5EF4-FFF2-40B4-BE49-F238E27FC236}">
                <a16:creationId xmlns:a16="http://schemas.microsoft.com/office/drawing/2014/main" id="{20D071CF-A98F-451A-A2DC-F97998C24432}"/>
              </a:ext>
            </a:extLst>
          </p:cNvPr>
          <p:cNvSpPr>
            <a:spLocks noGrp="1"/>
          </p:cNvSpPr>
          <p:nvPr>
            <p:ph type="subTitle" idx="1"/>
          </p:nvPr>
        </p:nvSpPr>
        <p:spPr>
          <a:xfrm>
            <a:off x="1371600" y="4365104"/>
            <a:ext cx="6400800" cy="1872208"/>
          </a:xfrm>
        </p:spPr>
        <p:txBody>
          <a:bodyPr rtlCol="0">
            <a:normAutofit fontScale="92500" lnSpcReduction="10000"/>
          </a:bodyPr>
          <a:lstStyle/>
          <a:p>
            <a:pPr eaLnBrk="1" fontAlgn="auto" hangingPunct="1">
              <a:spcAft>
                <a:spcPts val="0"/>
              </a:spcAft>
              <a:defRPr/>
            </a:pPr>
            <a:r>
              <a:rPr lang="en-CA" sz="2400" b="1" dirty="0">
                <a:solidFill>
                  <a:schemeClr val="tx1"/>
                </a:solidFill>
              </a:rPr>
              <a:t>Virtual Public Talk </a:t>
            </a:r>
          </a:p>
          <a:p>
            <a:pPr eaLnBrk="1" fontAlgn="auto" hangingPunct="1">
              <a:spcAft>
                <a:spcPts val="0"/>
              </a:spcAft>
              <a:defRPr/>
            </a:pPr>
            <a:r>
              <a:rPr lang="en-CA" sz="1800" b="1" dirty="0">
                <a:solidFill>
                  <a:schemeClr val="tx1"/>
                </a:solidFill>
              </a:rPr>
              <a:t>RURAL EDUCATION SYMPOSIUM</a:t>
            </a:r>
          </a:p>
          <a:p>
            <a:pPr eaLnBrk="1" fontAlgn="auto" hangingPunct="1">
              <a:spcAft>
                <a:spcPts val="0"/>
              </a:spcAft>
              <a:defRPr/>
            </a:pPr>
            <a:r>
              <a:rPr lang="en-CA" sz="1800" b="1" dirty="0">
                <a:solidFill>
                  <a:schemeClr val="tx1"/>
                </a:solidFill>
              </a:rPr>
              <a:t>Guest Speaker: Paul W. Bennett, Ed.D. </a:t>
            </a:r>
          </a:p>
          <a:p>
            <a:pPr eaLnBrk="1" fontAlgn="auto" hangingPunct="1">
              <a:spcAft>
                <a:spcPts val="0"/>
              </a:spcAft>
              <a:defRPr/>
            </a:pPr>
            <a:r>
              <a:rPr lang="en-CA" sz="1800" b="1" dirty="0">
                <a:solidFill>
                  <a:schemeClr val="tx1"/>
                </a:solidFill>
              </a:rPr>
              <a:t>Thursday February 3, 2022</a:t>
            </a:r>
          </a:p>
          <a:p>
            <a:pPr eaLnBrk="1" fontAlgn="auto" hangingPunct="1">
              <a:spcAft>
                <a:spcPts val="0"/>
              </a:spcAft>
              <a:defRPr/>
            </a:pPr>
            <a:r>
              <a:rPr lang="en-CA" sz="1800" b="1" dirty="0">
                <a:solidFill>
                  <a:schemeClr val="tx1"/>
                </a:solidFill>
              </a:rPr>
              <a:t>SDG Counties, Cornwall, Ontario</a:t>
            </a:r>
          </a:p>
          <a:p>
            <a:pPr eaLnBrk="1" fontAlgn="auto" hangingPunct="1">
              <a:spcAft>
                <a:spcPts val="0"/>
              </a:spcAft>
              <a:defRPr/>
            </a:pPr>
            <a:r>
              <a:rPr lang="en-CA" sz="1800" b="1" dirty="0">
                <a:solidFill>
                  <a:schemeClr val="tx1"/>
                </a:solidFill>
              </a:rPr>
              <a:t>11:00 am to 12:00 pm </a:t>
            </a:r>
          </a:p>
          <a:p>
            <a:pPr eaLnBrk="1" fontAlgn="auto" hangingPunct="1">
              <a:spcAft>
                <a:spcPts val="0"/>
              </a:spcAft>
              <a:defRPr/>
            </a:pPr>
            <a:endParaRPr lang="en-CA" sz="2400" b="1" dirty="0">
              <a:solidFill>
                <a:schemeClr val="tx1"/>
              </a:solidFill>
            </a:endParaRPr>
          </a:p>
          <a:p>
            <a:pPr eaLnBrk="1" fontAlgn="auto" hangingPunct="1">
              <a:spcAft>
                <a:spcPts val="0"/>
              </a:spcAft>
              <a:defRPr/>
            </a:pPr>
            <a:endParaRPr lang="en-CA" b="1" dirty="0">
              <a:solidFill>
                <a:schemeClr val="tx1"/>
              </a:solidFill>
            </a:endParaRPr>
          </a:p>
          <a:p>
            <a:pPr eaLnBrk="1" fontAlgn="auto" hangingPunct="1">
              <a:spcAft>
                <a:spcPts val="0"/>
              </a:spcAft>
              <a:defRPr/>
            </a:pPr>
            <a:endParaRPr lang="en-CA" dirty="0"/>
          </a:p>
        </p:txBody>
      </p:sp>
      <p:pic>
        <p:nvPicPr>
          <p:cNvPr id="2" name="Picture 1">
            <a:extLst>
              <a:ext uri="{FF2B5EF4-FFF2-40B4-BE49-F238E27FC236}">
                <a16:creationId xmlns:a16="http://schemas.microsoft.com/office/drawing/2014/main" id="{6E2B795C-D168-4982-A443-2203ADE10571}"/>
              </a:ext>
            </a:extLst>
          </p:cNvPr>
          <p:cNvPicPr>
            <a:picLocks noChangeAspect="1"/>
          </p:cNvPicPr>
          <p:nvPr/>
        </p:nvPicPr>
        <p:blipFill>
          <a:blip r:embed="rId2"/>
          <a:stretch>
            <a:fillRect/>
          </a:stretch>
        </p:blipFill>
        <p:spPr>
          <a:xfrm>
            <a:off x="3419872" y="258921"/>
            <a:ext cx="2017951" cy="20179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CB479-DFFB-48DE-98B1-D59222D08734}"/>
              </a:ext>
            </a:extLst>
          </p:cNvPr>
          <p:cNvSpPr>
            <a:spLocks noGrp="1"/>
          </p:cNvSpPr>
          <p:nvPr>
            <p:ph type="title"/>
          </p:nvPr>
        </p:nvSpPr>
        <p:spPr>
          <a:xfrm>
            <a:off x="755576" y="278432"/>
            <a:ext cx="8229600" cy="1325562"/>
          </a:xfrm>
        </p:spPr>
        <p:txBody>
          <a:bodyPr/>
          <a:lstStyle/>
          <a:p>
            <a:pPr marL="0" marR="0" lvl="0" indent="457200" defTabSz="914400" rtl="0" eaLnBrk="1" fontAlgn="base" latinLnBrk="0" hangingPunct="1">
              <a:lnSpc>
                <a:spcPct val="100000"/>
              </a:lnSpc>
              <a:spcBef>
                <a:spcPts val="0"/>
              </a:spcBef>
              <a:spcAft>
                <a:spcPts val="800"/>
              </a:spcAft>
              <a:tabLst/>
              <a:defRPr/>
            </a:pPr>
            <a:br>
              <a:rPr kumimoji="0" lang="en-US" sz="2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br>
            <a:r>
              <a:rPr kumimoji="0" lang="en-US"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a:t>
            </a:r>
            <a:br>
              <a:rPr kumimoji="0" lang="en-US"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Which Way Ahead? </a:t>
            </a:r>
            <a:b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br>
            <a:r>
              <a:rPr kumimoji="0" lang="en-US" sz="32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Finding New Pathways</a:t>
            </a:r>
            <a:r>
              <a:rPr lang="en-US" sz="3200" b="1" dirty="0">
                <a:solidFill>
                  <a:prstClr val="black"/>
                </a:solidFill>
                <a:latin typeface="Calibri"/>
                <a:ea typeface="Calibri" panose="020F0502020204030204" pitchFamily="34" charset="0"/>
                <a:cs typeface="Times New Roman" panose="02020603050405020304" pitchFamily="18" charset="0"/>
              </a:rPr>
              <a:t> </a:t>
            </a:r>
            <a:br>
              <a:rPr lang="en-US" sz="3200" b="1" dirty="0">
                <a:solidFill>
                  <a:prstClr val="black"/>
                </a:solidFill>
                <a:latin typeface="Calibri"/>
                <a:ea typeface="Calibri" panose="020F0502020204030204" pitchFamily="34" charset="0"/>
                <a:cs typeface="Times New Roman" panose="02020603050405020304" pitchFamily="18" charset="0"/>
              </a:rPr>
            </a:br>
            <a:r>
              <a:rPr lang="en-US" sz="3200" b="1" dirty="0">
                <a:solidFill>
                  <a:prstClr val="black"/>
                </a:solidFill>
                <a:latin typeface="Calibri"/>
                <a:ea typeface="Calibri" panose="020F0502020204030204" pitchFamily="34" charset="0"/>
                <a:cs typeface="Times New Roman" panose="02020603050405020304" pitchFamily="18" charset="0"/>
              </a:rPr>
              <a:t>to Community Renewal  </a:t>
            </a:r>
            <a:b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br>
            <a:endParaRPr lang="en-US" dirty="0"/>
          </a:p>
        </p:txBody>
      </p:sp>
      <p:sp>
        <p:nvSpPr>
          <p:cNvPr id="4" name="Content Placeholder 3">
            <a:extLst>
              <a:ext uri="{FF2B5EF4-FFF2-40B4-BE49-F238E27FC236}">
                <a16:creationId xmlns:a16="http://schemas.microsoft.com/office/drawing/2014/main" id="{7A348D04-2383-45B2-99A4-43CEBE50F5F2}"/>
              </a:ext>
            </a:extLst>
          </p:cNvPr>
          <p:cNvSpPr>
            <a:spLocks noGrp="1"/>
          </p:cNvSpPr>
          <p:nvPr>
            <p:ph sz="half" idx="2"/>
          </p:nvPr>
        </p:nvSpPr>
        <p:spPr>
          <a:xfrm>
            <a:off x="4716016" y="1700808"/>
            <a:ext cx="3672408" cy="4425356"/>
          </a:xfrm>
        </p:spPr>
        <p:txBody>
          <a:bodyPr/>
          <a:lstStyle/>
          <a:p>
            <a:pPr marL="342900" marR="0" lvl="0" indent="-342900"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lang="en-CA" altLang="en-US" sz="1600" b="1" dirty="0">
                <a:solidFill>
                  <a:prstClr val="black"/>
                </a:solidFill>
                <a:latin typeface="Calibri"/>
              </a:rPr>
              <a:t>       </a:t>
            </a:r>
            <a:r>
              <a:rPr lang="en-CA" altLang="en-US" sz="1400" b="1" dirty="0">
                <a:solidFill>
                  <a:prstClr val="black"/>
                </a:solidFill>
                <a:latin typeface="Calibri"/>
              </a:rPr>
              <a:t>The </a:t>
            </a:r>
            <a:r>
              <a:rPr kumimoji="0" lang="en-CA" altLang="en-US" sz="1400" b="1" i="0" u="none" strike="noStrike" kern="1200" cap="none" spc="0" normalizeH="0" baseline="0" noProof="0" dirty="0">
                <a:ln>
                  <a:noFill/>
                </a:ln>
                <a:solidFill>
                  <a:prstClr val="black"/>
                </a:solidFill>
                <a:effectLst/>
                <a:uLnTx/>
                <a:uFillTx/>
                <a:latin typeface="Calibri"/>
                <a:ea typeface="+mn-ea"/>
                <a:cs typeface="+mn-cs"/>
              </a:rPr>
              <a:t>loss of the school can sound a death knell for a village or small town.  Indeed, rural school closures have come to feel, for many, like the primary weapon in an unwritten policy to depopulate the countryside and move rural dwellers into the cities.  </a:t>
            </a:r>
          </a:p>
          <a:p>
            <a:pPr marL="342900" marR="0" lvl="0" indent="-342900"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CA" altLang="en-US" sz="1400" b="1" i="0" u="none" strike="noStrike" kern="1200" cap="none" spc="0" normalizeH="0" baseline="0" noProof="0" dirty="0">
                <a:ln>
                  <a:noFill/>
                </a:ln>
                <a:solidFill>
                  <a:prstClr val="black"/>
                </a:solidFill>
                <a:effectLst/>
                <a:uLnTx/>
                <a:uFillTx/>
                <a:latin typeface="Calibri"/>
                <a:ea typeface="+mn-ea"/>
                <a:cs typeface="+mn-cs"/>
              </a:rPr>
              <a:t>	A government that is truly committed to enabling a thriving rural population must place rural children and their education at the forefront.  </a:t>
            </a:r>
          </a:p>
          <a:p>
            <a:pPr marL="342900" marR="0" lvl="0" indent="-342900"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CA" altLang="en-US" sz="1400" b="1" i="0" u="none" strike="noStrike" kern="1200" cap="none" spc="0" normalizeH="0" baseline="0" noProof="0" dirty="0">
                <a:ln>
                  <a:noFill/>
                </a:ln>
                <a:solidFill>
                  <a:prstClr val="black"/>
                </a:solidFill>
                <a:effectLst/>
                <a:uLnTx/>
                <a:uFillTx/>
                <a:latin typeface="Calibri"/>
                <a:ea typeface="+mn-ea"/>
                <a:cs typeface="+mn-cs"/>
              </a:rPr>
              <a:t>	Creative partnerships with communities that are already deeply involved in their schools can ensure that healthy, vibrant rural schools can come out from under the threat of closure and take their rightful place as the centerpiece of rural revitalization.”  </a:t>
            </a:r>
          </a:p>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CA" altLang="en-US" sz="1200" i="0" u="none" strike="noStrike" kern="1200" cap="none" spc="0" normalizeH="0" baseline="0" noProof="0" dirty="0">
                <a:ln>
                  <a:noFill/>
                </a:ln>
                <a:solidFill>
                  <a:prstClr val="black"/>
                </a:solidFill>
                <a:effectLst/>
                <a:uLnTx/>
                <a:uFillTx/>
                <a:latin typeface="Calibri"/>
                <a:ea typeface="+mn-ea"/>
                <a:cs typeface="+mn-cs"/>
              </a:rPr>
              <a:t>(Paul W. Bennett, </a:t>
            </a:r>
            <a:r>
              <a:rPr kumimoji="0" lang="en-CA" altLang="en-US" sz="1200" i="1" u="none" strike="noStrike" kern="1200" cap="none" spc="0" normalizeH="0" baseline="0" noProof="0" dirty="0">
                <a:ln>
                  <a:noFill/>
                </a:ln>
                <a:solidFill>
                  <a:prstClr val="black"/>
                </a:solidFill>
                <a:effectLst/>
                <a:uLnTx/>
                <a:uFillTx/>
                <a:latin typeface="Calibri"/>
                <a:ea typeface="+mn-ea"/>
                <a:cs typeface="+mn-cs"/>
              </a:rPr>
              <a:t>The Last Stand </a:t>
            </a:r>
            <a:r>
              <a:rPr kumimoji="0" lang="en-CA" altLang="en-US" sz="1200" i="0" u="none" strike="noStrike" kern="1200" cap="none" spc="0" normalizeH="0" baseline="0" noProof="0" dirty="0">
                <a:ln>
                  <a:noFill/>
                </a:ln>
                <a:solidFill>
                  <a:prstClr val="black"/>
                </a:solidFill>
                <a:effectLst/>
                <a:uLnTx/>
                <a:uFillTx/>
                <a:latin typeface="Calibri"/>
                <a:ea typeface="+mn-ea"/>
                <a:cs typeface="+mn-cs"/>
              </a:rPr>
              <a:t>2013) </a:t>
            </a:r>
          </a:p>
          <a:p>
            <a:endParaRPr lang="en-US" dirty="0"/>
          </a:p>
        </p:txBody>
      </p:sp>
      <p:sp>
        <p:nvSpPr>
          <p:cNvPr id="12" name="Content Placeholder 11">
            <a:extLst>
              <a:ext uri="{FF2B5EF4-FFF2-40B4-BE49-F238E27FC236}">
                <a16:creationId xmlns:a16="http://schemas.microsoft.com/office/drawing/2014/main" id="{D6205B10-123A-4C6A-848B-B755B9875F35}"/>
              </a:ext>
            </a:extLst>
          </p:cNvPr>
          <p:cNvSpPr>
            <a:spLocks noGrp="1"/>
          </p:cNvSpPr>
          <p:nvPr>
            <p:ph sz="half" idx="1"/>
          </p:nvPr>
        </p:nvSpPr>
        <p:spPr>
          <a:xfrm>
            <a:off x="1043608" y="1844823"/>
            <a:ext cx="3672408" cy="4378155"/>
          </a:xfrm>
        </p:spPr>
        <p:txBody>
          <a:bodyPr/>
          <a:lstStyle/>
          <a:p>
            <a:pPr marL="0" marR="0" lvl="0" indent="457200" algn="l" defTabSz="914400" rtl="0" eaLnBrk="1" fontAlgn="base"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Creative local solutions are not always welcomed by school boards bent on rationalizing or off-loading underutilized facilities.  Enterprising parents in the Township of South Stormont managed in the winter of 2017 to find a corporate sponsorship worth $400,000 to help save their small rural secondary school, Rothwell-Osnabruck High School. In the end, the Upper Canada District School Board voted to close the school anyway.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“Upper Canada District School Board votes to close Rothwell-Osnabruck secondary, S.J. MacLeod public schools,” </a:t>
            </a:r>
            <a:r>
              <a:rPr kumimoji="0" lang="en-US" sz="1100" b="0" i="1"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Standard-Freeholder</a:t>
            </a:r>
            <a:r>
              <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(Cornwall, ON), 23 March 2017. </a:t>
            </a:r>
            <a:endParaRPr kumimoji="0" lang="en-US"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499815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6">
            <a:extLst>
              <a:ext uri="{FF2B5EF4-FFF2-40B4-BE49-F238E27FC236}">
                <a16:creationId xmlns:a16="http://schemas.microsoft.com/office/drawing/2014/main" id="{1F1E1E20-D7D6-4FD9-A761-CBF486CBDE8F}"/>
              </a:ext>
            </a:extLst>
          </p:cNvPr>
          <p:cNvSpPr>
            <a:spLocks noGrp="1"/>
          </p:cNvSpPr>
          <p:nvPr>
            <p:ph type="title"/>
          </p:nvPr>
        </p:nvSpPr>
        <p:spPr/>
        <p:txBody>
          <a:bodyPr/>
          <a:lstStyle/>
          <a:p>
            <a:pPr algn="ctr" eaLnBrk="1" hangingPunct="1"/>
            <a:br>
              <a:rPr lang="en-CA" altLang="en-US" sz="2400"/>
            </a:br>
            <a:br>
              <a:rPr lang="en-CA" altLang="en-US" sz="2400"/>
            </a:br>
            <a:r>
              <a:rPr lang="en-CA" altLang="en-US" sz="2400"/>
              <a:t>THE </a:t>
            </a:r>
            <a:r>
              <a:rPr lang="en-CA" altLang="en-US" sz="2400" i="1"/>
              <a:t>SCHOOLS AT THE CENTRE </a:t>
            </a:r>
            <a:r>
              <a:rPr lang="en-CA" altLang="en-US" sz="2400"/>
              <a:t>VISION</a:t>
            </a:r>
            <a:r>
              <a:rPr lang="en-CA" altLang="en-US" sz="2400" i="1"/>
              <a:t> </a:t>
            </a:r>
            <a:endParaRPr lang="en-CA" altLang="en-US" sz="2400"/>
          </a:p>
        </p:txBody>
      </p:sp>
      <p:sp>
        <p:nvSpPr>
          <p:cNvPr id="9" name="Text Placeholder 8">
            <a:extLst>
              <a:ext uri="{FF2B5EF4-FFF2-40B4-BE49-F238E27FC236}">
                <a16:creationId xmlns:a16="http://schemas.microsoft.com/office/drawing/2014/main" id="{BB9CA3C3-FC9D-4985-8F2B-A3A23D7A6695}"/>
              </a:ext>
            </a:extLst>
          </p:cNvPr>
          <p:cNvSpPr>
            <a:spLocks noGrp="1"/>
          </p:cNvSpPr>
          <p:nvPr>
            <p:ph type="body" sz="half" idx="2"/>
          </p:nvPr>
        </p:nvSpPr>
        <p:spPr/>
        <p:txBody>
          <a:bodyPr rtlCol="0">
            <a:normAutofit fontScale="77500" lnSpcReduction="20000"/>
          </a:bodyPr>
          <a:lstStyle/>
          <a:p>
            <a:pPr eaLnBrk="1" fontAlgn="auto" hangingPunct="1">
              <a:spcAft>
                <a:spcPts val="0"/>
              </a:spcAft>
              <a:defRPr/>
            </a:pPr>
            <a:endParaRPr lang="en-CA" sz="1800" b="1" dirty="0"/>
          </a:p>
          <a:p>
            <a:pPr eaLnBrk="1" fontAlgn="auto" hangingPunct="1">
              <a:spcAft>
                <a:spcPts val="0"/>
              </a:spcAft>
              <a:defRPr/>
            </a:pPr>
            <a:endParaRPr lang="en-CA" sz="1800" b="1" dirty="0"/>
          </a:p>
          <a:p>
            <a:pPr eaLnBrk="1" fontAlgn="auto" hangingPunct="1">
              <a:spcAft>
                <a:spcPts val="0"/>
              </a:spcAft>
              <a:defRPr/>
            </a:pPr>
            <a:r>
              <a:rPr lang="en-CA" sz="3000" b="1" dirty="0"/>
              <a:t>Rural Schools at the Centre of Sustainable Communities</a:t>
            </a:r>
          </a:p>
          <a:p>
            <a:pPr eaLnBrk="1" fontAlgn="auto" hangingPunct="1">
              <a:spcAft>
                <a:spcPts val="0"/>
              </a:spcAft>
              <a:defRPr/>
            </a:pPr>
            <a:r>
              <a:rPr lang="en-CA" sz="3000" b="1" dirty="0"/>
              <a:t> </a:t>
            </a:r>
          </a:p>
          <a:p>
            <a:pPr eaLnBrk="1" fontAlgn="auto" hangingPunct="1">
              <a:spcAft>
                <a:spcPts val="0"/>
              </a:spcAft>
              <a:defRPr/>
            </a:pPr>
            <a:r>
              <a:rPr lang="en-CA" sz="1800" b="1" dirty="0"/>
              <a:t> </a:t>
            </a:r>
            <a:endParaRPr lang="en-CA" sz="2100" b="1" dirty="0"/>
          </a:p>
          <a:p>
            <a:pPr eaLnBrk="1" fontAlgn="auto" hangingPunct="1">
              <a:spcAft>
                <a:spcPts val="0"/>
              </a:spcAft>
              <a:defRPr/>
            </a:pPr>
            <a:r>
              <a:rPr lang="en-CA" sz="2300" dirty="0"/>
              <a:t>Source: </a:t>
            </a:r>
            <a:r>
              <a:rPr lang="en-CA" sz="2300" b="1" i="1" dirty="0"/>
              <a:t>Schools at the Centre: A Revitalization Strategy for Rural Communities</a:t>
            </a:r>
            <a:r>
              <a:rPr lang="en-CA" sz="2300" b="1" dirty="0"/>
              <a:t>. </a:t>
            </a:r>
            <a:r>
              <a:rPr lang="en-CA" sz="2300" dirty="0"/>
              <a:t>A Policy Brief for the Minister of Education, Province of Nova Scotia, May 15, 2012, Halifax, Nova Scotia.  Graphic designed by Sandra Labor, </a:t>
            </a:r>
            <a:r>
              <a:rPr lang="en-CA" sz="2300" dirty="0" err="1"/>
              <a:t>Hubbards</a:t>
            </a:r>
            <a:r>
              <a:rPr lang="en-CA" sz="2300" dirty="0"/>
              <a:t>, NS. </a:t>
            </a:r>
          </a:p>
          <a:p>
            <a:pPr eaLnBrk="1" fontAlgn="auto" hangingPunct="1">
              <a:spcAft>
                <a:spcPts val="0"/>
              </a:spcAft>
              <a:defRPr/>
            </a:pPr>
            <a:r>
              <a:rPr lang="en-CA" sz="2300" dirty="0"/>
              <a:t> </a:t>
            </a:r>
          </a:p>
          <a:p>
            <a:pPr eaLnBrk="1" fontAlgn="auto" hangingPunct="1">
              <a:spcAft>
                <a:spcPts val="0"/>
              </a:spcAft>
              <a:defRPr/>
            </a:pPr>
            <a:endParaRPr lang="en-CA" dirty="0"/>
          </a:p>
        </p:txBody>
      </p:sp>
      <p:pic>
        <p:nvPicPr>
          <p:cNvPr id="8196" name="Diagram 1">
            <a:extLst>
              <a:ext uri="{FF2B5EF4-FFF2-40B4-BE49-F238E27FC236}">
                <a16:creationId xmlns:a16="http://schemas.microsoft.com/office/drawing/2014/main" id="{451A38C3-6C26-4E67-A92E-7DBD8FB368F8}"/>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3575050" y="706438"/>
            <a:ext cx="5111750" cy="4986337"/>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a:extLst>
              <a:ext uri="{FF2B5EF4-FFF2-40B4-BE49-F238E27FC236}">
                <a16:creationId xmlns:a16="http://schemas.microsoft.com/office/drawing/2014/main" id="{F5C46FA5-184E-4E09-B4B9-CA895FAEA7C5}"/>
              </a:ext>
            </a:extLst>
          </p:cNvPr>
          <p:cNvSpPr>
            <a:spLocks noGrp="1"/>
          </p:cNvSpPr>
          <p:nvPr>
            <p:ph type="title"/>
          </p:nvPr>
        </p:nvSpPr>
        <p:spPr/>
        <p:txBody>
          <a:bodyPr/>
          <a:lstStyle/>
          <a:p>
            <a:pPr eaLnBrk="1" hangingPunct="1"/>
            <a:r>
              <a:rPr lang="en-CA" altLang="en-US" sz="2400" b="1" i="1"/>
              <a:t>Schools at the Centre: </a:t>
            </a:r>
            <a:br>
              <a:rPr lang="en-CA" altLang="en-US" sz="2400" b="1" i="1"/>
            </a:br>
            <a:r>
              <a:rPr lang="en-CA" altLang="en-US" sz="2400" b="1" i="1"/>
              <a:t>A Revitalization Strategy for Rural Communities</a:t>
            </a:r>
            <a:br>
              <a:rPr lang="en-CA" altLang="en-US" sz="1600" b="1"/>
            </a:br>
            <a:r>
              <a:rPr lang="en-CA" altLang="en-US" sz="1600" b="1"/>
              <a:t>A Policy Brief for the Minister of Education, Province of Nova Scotia, May 15, 2012</a:t>
            </a:r>
            <a:endParaRPr lang="en-CA" altLang="en-US" sz="1600"/>
          </a:p>
        </p:txBody>
      </p:sp>
      <p:sp>
        <p:nvSpPr>
          <p:cNvPr id="4" name="Content Placeholder 3">
            <a:extLst>
              <a:ext uri="{FF2B5EF4-FFF2-40B4-BE49-F238E27FC236}">
                <a16:creationId xmlns:a16="http://schemas.microsoft.com/office/drawing/2014/main" id="{2693BD8D-C075-45CB-A207-56E3A45DCB7D}"/>
              </a:ext>
            </a:extLst>
          </p:cNvPr>
          <p:cNvSpPr>
            <a:spLocks noGrp="1"/>
          </p:cNvSpPr>
          <p:nvPr>
            <p:ph idx="1"/>
          </p:nvPr>
        </p:nvSpPr>
        <p:spPr/>
        <p:txBody>
          <a:bodyPr rtlCol="0">
            <a:normAutofit fontScale="25000" lnSpcReduction="20000"/>
          </a:bodyPr>
          <a:lstStyle/>
          <a:p>
            <a:pPr eaLnBrk="1" fontAlgn="auto" hangingPunct="1">
              <a:spcAft>
                <a:spcPts val="0"/>
              </a:spcAft>
              <a:buFont typeface="Arial" panose="020B0604020202020204" pitchFamily="34" charset="0"/>
              <a:buNone/>
              <a:defRPr/>
            </a:pPr>
            <a:r>
              <a:rPr lang="en-CA" dirty="0"/>
              <a:t>	</a:t>
            </a:r>
            <a:r>
              <a:rPr lang="en-CA" sz="6400" i="1" dirty="0"/>
              <a:t>“We, as members of the </a:t>
            </a:r>
            <a:r>
              <a:rPr lang="en-CA" sz="6400" b="1" i="1" dirty="0"/>
              <a:t>Small Schools Delegation</a:t>
            </a:r>
            <a:r>
              <a:rPr lang="en-CA" sz="6400" i="1" dirty="0"/>
              <a:t>, representing concerned parents and activists from across Nova Scotia, call upon the Minister of Education and the Department of Education, working in collaboration with Economic and Rural Development, and other agencies, to take action to move Schools to the Centre and to address the current challenges facing Nova Scotia’s rural communities.</a:t>
            </a:r>
          </a:p>
          <a:p>
            <a:pPr eaLnBrk="1" fontAlgn="auto" hangingPunct="1">
              <a:spcAft>
                <a:spcPts val="0"/>
              </a:spcAft>
              <a:buFont typeface="Arial" panose="020B0604020202020204" pitchFamily="34" charset="0"/>
              <a:buNone/>
              <a:defRPr/>
            </a:pPr>
            <a:endParaRPr lang="en-CA" sz="6400" dirty="0"/>
          </a:p>
          <a:p>
            <a:pPr algn="ctr" eaLnBrk="1" fontAlgn="auto" hangingPunct="1">
              <a:spcAft>
                <a:spcPts val="0"/>
              </a:spcAft>
              <a:buFont typeface="Arial" panose="020B0604020202020204" pitchFamily="34" charset="0"/>
              <a:buNone/>
              <a:defRPr/>
            </a:pPr>
            <a:r>
              <a:rPr lang="en-CA" sz="5600" b="1" dirty="0"/>
              <a:t>We recommend that the Minister of Education: </a:t>
            </a:r>
          </a:p>
          <a:p>
            <a:pPr algn="ctr" eaLnBrk="1" fontAlgn="auto" hangingPunct="1">
              <a:spcAft>
                <a:spcPts val="0"/>
              </a:spcAft>
              <a:buFont typeface="Arial" panose="020B0604020202020204" pitchFamily="34" charset="0"/>
              <a:buNone/>
              <a:defRPr/>
            </a:pPr>
            <a:endParaRPr lang="en-CA" sz="5600" dirty="0"/>
          </a:p>
          <a:p>
            <a:pPr eaLnBrk="1" fontAlgn="auto" hangingPunct="1">
              <a:spcAft>
                <a:spcPts val="0"/>
              </a:spcAft>
              <a:defRPr/>
            </a:pPr>
            <a:r>
              <a:rPr lang="en-CA" sz="5600" b="1" dirty="0"/>
              <a:t>Take the lead in embracing a Rural Revitalization Strategy, working in partnership with Economic and Rural Development for an integrated government-wide approach. </a:t>
            </a:r>
            <a:endParaRPr lang="en-CA" sz="5600" dirty="0"/>
          </a:p>
          <a:p>
            <a:pPr eaLnBrk="1" fontAlgn="auto" hangingPunct="1">
              <a:spcAft>
                <a:spcPts val="0"/>
              </a:spcAft>
              <a:defRPr/>
            </a:pPr>
            <a:r>
              <a:rPr lang="en-CA" sz="5600" b="1" dirty="0"/>
              <a:t>Embrace our </a:t>
            </a:r>
            <a:r>
              <a:rPr lang="en-CA" sz="5600" b="1" i="1" dirty="0"/>
              <a:t>Schools at the Centre</a:t>
            </a:r>
            <a:r>
              <a:rPr lang="en-CA" sz="5600" b="1" dirty="0"/>
              <a:t> philosophy aimed at revitalizing rural education through a province-wide, community-building and development strategy. </a:t>
            </a:r>
            <a:endParaRPr lang="en-CA" sz="5600" dirty="0"/>
          </a:p>
          <a:p>
            <a:pPr eaLnBrk="1" fontAlgn="auto" hangingPunct="1">
              <a:spcAft>
                <a:spcPts val="0"/>
              </a:spcAft>
              <a:defRPr/>
            </a:pPr>
            <a:r>
              <a:rPr lang="en-CA" sz="5600" b="1" dirty="0"/>
              <a:t>Announce a moratorium on all School Review processes, effective June 1, 2012, affecting all schools recommended for closure in the current provincial cycle of school accommodation reviews. </a:t>
            </a:r>
            <a:endParaRPr lang="en-CA" sz="5600" dirty="0"/>
          </a:p>
          <a:p>
            <a:pPr eaLnBrk="1" fontAlgn="auto" hangingPunct="1">
              <a:spcAft>
                <a:spcPts val="0"/>
              </a:spcAft>
              <a:defRPr/>
            </a:pPr>
            <a:r>
              <a:rPr lang="en-CA" sz="5600" b="1" dirty="0"/>
              <a:t>Build upon the </a:t>
            </a:r>
            <a:r>
              <a:rPr lang="en-CA" sz="5600" b="1" i="1" dirty="0"/>
              <a:t>Nova Scotia Virtual School</a:t>
            </a:r>
            <a:r>
              <a:rPr lang="en-CA" sz="5600" b="1" dirty="0"/>
              <a:t> project by initiating a Rural Schools Online Education Network, based upon the Newfoundland model, creating digitally-networked schools and taking fuller advantage of distance education in the 21</a:t>
            </a:r>
            <a:r>
              <a:rPr lang="en-CA" sz="5600" b="1" baseline="30000" dirty="0"/>
              <a:t>st</a:t>
            </a:r>
            <a:r>
              <a:rPr lang="en-CA" sz="5600" b="1" dirty="0"/>
              <a:t> century guise of virtual schooling. </a:t>
            </a:r>
            <a:endParaRPr lang="en-CA" sz="5600" dirty="0"/>
          </a:p>
          <a:p>
            <a:pPr eaLnBrk="1" fontAlgn="auto" hangingPunct="1">
              <a:spcAft>
                <a:spcPts val="0"/>
              </a:spcAft>
              <a:defRPr/>
            </a:pPr>
            <a:r>
              <a:rPr lang="en-CA" sz="5600" b="1" dirty="0"/>
              <a:t>Demonstrate leadership in facilitating the partnerships necessary to help small rural communities develop their school structures into multi-use community assets</a:t>
            </a:r>
          </a:p>
          <a:p>
            <a:pPr eaLnBrk="1" fontAlgn="auto" hangingPunct="1">
              <a:spcAft>
                <a:spcPts val="0"/>
              </a:spcAft>
              <a:defRPr/>
            </a:pPr>
            <a:r>
              <a:rPr lang="en-CA" sz="5600" b="1" dirty="0"/>
              <a:t>Initiate an implement an open and responsive public engagement process, involving all interested groups, including school boards, regional development agencies, school councils, teachers, local boards of trade, local government and citizens.</a:t>
            </a:r>
            <a:endParaRPr lang="en-CA" sz="5600" dirty="0"/>
          </a:p>
          <a:p>
            <a:pPr eaLnBrk="1" fontAlgn="auto" hangingPunct="1">
              <a:spcAft>
                <a:spcPts val="0"/>
              </a:spcAft>
              <a:buFont typeface="Arial" panose="020B0604020202020204" pitchFamily="34" charset="0"/>
              <a:buNone/>
              <a:defRPr/>
            </a:pPr>
            <a:r>
              <a:rPr lang="en-CA" sz="5600" dirty="0"/>
              <a:t> </a:t>
            </a:r>
          </a:p>
          <a:p>
            <a:pPr eaLnBrk="1" fontAlgn="auto" hangingPunct="1">
              <a:spcAft>
                <a:spcPts val="0"/>
              </a:spcAft>
              <a:defRPr/>
            </a:pPr>
            <a:endParaRPr lang="en-CA" sz="5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0ADF-5005-4A40-BF9A-CFCDCC8A8B97}"/>
              </a:ext>
            </a:extLst>
          </p:cNvPr>
          <p:cNvSpPr>
            <a:spLocks noGrp="1"/>
          </p:cNvSpPr>
          <p:nvPr>
            <p:ph type="title"/>
          </p:nvPr>
        </p:nvSpPr>
        <p:spPr/>
        <p:txBody>
          <a:bodyPr/>
          <a:lstStyle/>
          <a:p>
            <a:r>
              <a:rPr lang="en-US" b="1" dirty="0"/>
              <a:t>Small School Wisdom </a:t>
            </a:r>
          </a:p>
        </p:txBody>
      </p:sp>
      <p:sp>
        <p:nvSpPr>
          <p:cNvPr id="3" name="Content Placeholder 2">
            <a:extLst>
              <a:ext uri="{FF2B5EF4-FFF2-40B4-BE49-F238E27FC236}">
                <a16:creationId xmlns:a16="http://schemas.microsoft.com/office/drawing/2014/main" id="{63177B35-91AE-478B-97C8-E554E86B41CE}"/>
              </a:ext>
            </a:extLst>
          </p:cNvPr>
          <p:cNvSpPr>
            <a:spLocks noGrp="1"/>
          </p:cNvSpPr>
          <p:nvPr>
            <p:ph idx="1"/>
          </p:nvPr>
        </p:nvSpPr>
        <p:spPr>
          <a:xfrm>
            <a:off x="457200" y="1340768"/>
            <a:ext cx="5266928" cy="4785395"/>
          </a:xfrm>
        </p:spPr>
        <p:txBody>
          <a:bodyPr/>
          <a:lstStyle/>
          <a:p>
            <a:pPr marL="0" indent="0" algn="ctr">
              <a:buNone/>
            </a:pPr>
            <a:r>
              <a:rPr kumimoji="0" lang="en-CA" sz="2000" b="1" i="0" u="none" strike="noStrike" kern="1200" cap="none" spc="0" normalizeH="0" baseline="0" noProof="0" dirty="0">
                <a:ln>
                  <a:noFill/>
                </a:ln>
                <a:solidFill>
                  <a:prstClr val="black"/>
                </a:solidFill>
                <a:effectLst/>
                <a:uLnTx/>
                <a:uFillTx/>
                <a:latin typeface="Calibri"/>
                <a:ea typeface="+mn-ea"/>
                <a:cs typeface="+mn-cs"/>
              </a:rPr>
              <a:t>Smaller Schools and Social Capital </a:t>
            </a:r>
          </a:p>
          <a:p>
            <a:pPr marL="0" indent="0" algn="ctr">
              <a:buNone/>
            </a:pPr>
            <a:r>
              <a:rPr kumimoji="0" lang="en-CA" sz="1400" b="1" i="0" u="none" strike="noStrike" kern="1200" cap="none" spc="0" normalizeH="0" baseline="0" noProof="0" dirty="0">
                <a:ln>
                  <a:noFill/>
                </a:ln>
                <a:solidFill>
                  <a:prstClr val="black"/>
                </a:solidFill>
                <a:effectLst/>
                <a:uLnTx/>
                <a:uFillTx/>
                <a:latin typeface="Calibri"/>
                <a:ea typeface="+mn-ea"/>
                <a:cs typeface="+mn-cs"/>
              </a:rPr>
              <a:t>“Smaller schools, like smaller towns, generate higher expectations for mutual reciprocity and collective action.  So deconcentrating  </a:t>
            </a:r>
            <a:r>
              <a:rPr kumimoji="0" lang="en-CA" sz="1400" b="1" i="0" u="none" strike="noStrike" kern="1200" cap="none" spc="0" normalizeH="0" baseline="0" noProof="0" dirty="0" err="1">
                <a:ln>
                  <a:noFill/>
                </a:ln>
                <a:solidFill>
                  <a:prstClr val="black"/>
                </a:solidFill>
                <a:effectLst/>
                <a:uLnTx/>
                <a:uFillTx/>
                <a:latin typeface="Calibri"/>
                <a:ea typeface="+mn-ea"/>
                <a:cs typeface="+mn-cs"/>
              </a:rPr>
              <a:t>megaschools</a:t>
            </a:r>
            <a:r>
              <a:rPr kumimoji="0" lang="en-CA" sz="1400" b="1" i="0" u="none" strike="noStrike" kern="1200" cap="none" spc="0" normalizeH="0" baseline="0" noProof="0" dirty="0">
                <a:ln>
                  <a:noFill/>
                </a:ln>
                <a:solidFill>
                  <a:prstClr val="black"/>
                </a:solidFill>
                <a:effectLst/>
                <a:uLnTx/>
                <a:uFillTx/>
                <a:latin typeface="Calibri"/>
                <a:ea typeface="+mn-ea"/>
                <a:cs typeface="+mn-cs"/>
              </a:rPr>
              <a:t> or creating smaller ‘schools within schools’ will almost certainly produce civic dividends.” </a:t>
            </a:r>
          </a:p>
          <a:p>
            <a:pPr marL="0" indent="0" algn="ctr">
              <a:buNone/>
            </a:pPr>
            <a:br>
              <a:rPr kumimoji="0" lang="en-CA" sz="1400" b="1" i="0" u="none" strike="noStrike" kern="1200" cap="none" spc="0" normalizeH="0" baseline="0" noProof="0" dirty="0">
                <a:ln>
                  <a:noFill/>
                </a:ln>
                <a:solidFill>
                  <a:prstClr val="black"/>
                </a:solidFill>
                <a:effectLst/>
                <a:uLnTx/>
                <a:uFillTx/>
                <a:latin typeface="Calibri"/>
                <a:ea typeface="+mn-ea"/>
                <a:cs typeface="+mn-cs"/>
              </a:rPr>
            </a:br>
            <a:r>
              <a:rPr lang="en-CA" sz="1400" dirty="0">
                <a:solidFill>
                  <a:prstClr val="black"/>
                </a:solidFill>
              </a:rPr>
              <a:t>Robert Putnam</a:t>
            </a:r>
            <a:r>
              <a:rPr lang="en-CA" sz="1400" i="1" dirty="0">
                <a:solidFill>
                  <a:prstClr val="black"/>
                </a:solidFill>
              </a:rPr>
              <a:t>, Bowling Alone: The Collapse and Revival of American Community</a:t>
            </a:r>
            <a:r>
              <a:rPr lang="en-CA" sz="1400" dirty="0">
                <a:solidFill>
                  <a:prstClr val="black"/>
                </a:solidFill>
              </a:rPr>
              <a:t> (2001)</a:t>
            </a:r>
          </a:p>
          <a:p>
            <a:pPr marL="0" indent="0" algn="ctr">
              <a:buNone/>
            </a:pPr>
            <a:r>
              <a:rPr kumimoji="0" lang="en-CA" sz="1400" b="1" i="0" u="none" strike="noStrike" kern="1200" cap="none" spc="0" normalizeH="0" baseline="0" noProof="0" dirty="0">
                <a:ln>
                  <a:noFill/>
                </a:ln>
                <a:solidFill>
                  <a:prstClr val="black"/>
                </a:solidFill>
                <a:effectLst/>
                <a:uLnTx/>
                <a:uFillTx/>
                <a:latin typeface="Calibri"/>
                <a:ea typeface="+mn-ea"/>
                <a:cs typeface="+mn-cs"/>
              </a:rPr>
              <a:t> </a:t>
            </a:r>
            <a:br>
              <a:rPr kumimoji="0" lang="en-CA" sz="1400" b="1" i="0" u="none" strike="noStrike" kern="1200" cap="none" spc="0" normalizeH="0" baseline="0" noProof="0" dirty="0">
                <a:ln>
                  <a:noFill/>
                </a:ln>
                <a:solidFill>
                  <a:prstClr val="black"/>
                </a:solidFill>
                <a:effectLst/>
                <a:uLnTx/>
                <a:uFillTx/>
                <a:latin typeface="Calibri"/>
                <a:ea typeface="+mn-ea"/>
                <a:cs typeface="+mn-cs"/>
              </a:rPr>
            </a:br>
            <a:r>
              <a:rPr lang="en-CA" sz="1800" b="1" dirty="0">
                <a:solidFill>
                  <a:prstClr val="black"/>
                </a:solidFill>
                <a:latin typeface="Calibri"/>
              </a:rPr>
              <a:t>Dollars and Sense Education Planning </a:t>
            </a:r>
            <a:endParaRPr kumimoji="0" lang="en-CA" altLang="en-US" sz="1800" b="0" i="1"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CA" altLang="en-US" sz="1400" b="0" i="1" u="none" strike="noStrike" kern="1200" cap="none" spc="0" normalizeH="0" baseline="0" noProof="0" dirty="0">
                <a:ln>
                  <a:noFill/>
                </a:ln>
                <a:solidFill>
                  <a:prstClr val="black"/>
                </a:solidFill>
                <a:effectLst/>
                <a:uLnTx/>
                <a:uFillTx/>
                <a:latin typeface="Calibri"/>
                <a:ea typeface="+mn-ea"/>
                <a:cs typeface="+mn-cs"/>
              </a:rPr>
              <a:t> “</a:t>
            </a:r>
            <a:r>
              <a:rPr kumimoji="0" lang="en-CA" altLang="en-US" sz="1400" b="1" u="none" strike="noStrike" kern="1200" cap="none" spc="0" normalizeH="0" baseline="0" noProof="0" dirty="0">
                <a:ln>
                  <a:noFill/>
                </a:ln>
                <a:solidFill>
                  <a:prstClr val="black"/>
                </a:solidFill>
                <a:effectLst/>
                <a:uLnTx/>
                <a:uFillTx/>
                <a:latin typeface="Calibri"/>
                <a:ea typeface="+mn-ea"/>
                <a:cs typeface="+mn-cs"/>
              </a:rPr>
              <a:t>Even though people may appreciate the benefits of small schools, too many think that the</a:t>
            </a:r>
          </a:p>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CA" altLang="en-US" sz="1400" b="1" u="none" strike="noStrike" kern="1200" cap="none" spc="0" normalizeH="0" baseline="0" noProof="0" dirty="0">
                <a:ln>
                  <a:noFill/>
                </a:ln>
                <a:solidFill>
                  <a:prstClr val="black"/>
                </a:solidFill>
                <a:effectLst/>
                <a:uLnTx/>
                <a:uFillTx/>
                <a:latin typeface="Calibri"/>
                <a:ea typeface="+mn-ea"/>
                <a:cs typeface="+mn-cs"/>
              </a:rPr>
              <a:t>cost of such schools is prohibitive. ... Measuring the cost of education by graduates rather than by all students who go through the system suggests that small schools are a wise investment.... ...small schools are not prohibitively expensive. Investing tax dollars in small schools does make sense.”</a:t>
            </a:r>
          </a:p>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CA" altLang="en-US" sz="1400" b="1" u="none" strike="noStrike" kern="1200" cap="none" spc="0" normalizeH="0" baseline="0" noProof="0" dirty="0">
                <a:ln>
                  <a:noFill/>
                </a:ln>
                <a:solidFill>
                  <a:prstClr val="black"/>
                </a:solidFill>
                <a:effectLst/>
                <a:uLnTx/>
                <a:uFillTx/>
                <a:latin typeface="Calibri"/>
                <a:ea typeface="+mn-ea"/>
                <a:cs typeface="+mn-cs"/>
              </a:rPr>
              <a:t> </a:t>
            </a:r>
            <a:r>
              <a:rPr kumimoji="0" lang="en-CA" altLang="en-US" sz="1400" b="0" i="0" u="none" strike="noStrike" kern="1200" cap="none" spc="0" normalizeH="0" baseline="0" noProof="0" dirty="0">
                <a:ln>
                  <a:noFill/>
                </a:ln>
                <a:solidFill>
                  <a:prstClr val="black"/>
                </a:solidFill>
                <a:effectLst/>
                <a:uLnTx/>
                <a:uFillTx/>
                <a:latin typeface="Calibri"/>
                <a:ea typeface="+mn-ea"/>
                <a:cs typeface="+mn-cs"/>
              </a:rPr>
              <a:t>Barbara Kent Lawrence et al</a:t>
            </a:r>
            <a:r>
              <a:rPr kumimoji="0" lang="en-CA" altLang="en-US" sz="1400" b="0" i="1" u="none" strike="noStrike" kern="1200" cap="none" spc="0" normalizeH="0" baseline="0" noProof="0" dirty="0">
                <a:ln>
                  <a:noFill/>
                </a:ln>
                <a:solidFill>
                  <a:prstClr val="black"/>
                </a:solidFill>
                <a:effectLst/>
                <a:uLnTx/>
                <a:uFillTx/>
                <a:latin typeface="Calibri"/>
                <a:ea typeface="+mn-ea"/>
                <a:cs typeface="+mn-cs"/>
              </a:rPr>
              <a:t>., </a:t>
            </a:r>
            <a:r>
              <a:rPr kumimoji="0" lang="en-CA" altLang="en-US" sz="1400" b="1" i="1" u="none" strike="noStrike" kern="1200" cap="none" spc="0" normalizeH="0" baseline="0" noProof="0" dirty="0">
                <a:ln>
                  <a:noFill/>
                </a:ln>
                <a:solidFill>
                  <a:prstClr val="black"/>
                </a:solidFill>
                <a:effectLst/>
                <a:uLnTx/>
                <a:uFillTx/>
                <a:latin typeface="Calibri"/>
                <a:ea typeface="+mn-ea"/>
                <a:cs typeface="+mn-cs"/>
              </a:rPr>
              <a:t>Dollars &amp; Sense: The Cost Effectiveness of Small Schools </a:t>
            </a:r>
            <a:r>
              <a:rPr kumimoji="0" lang="en-CA" altLang="en-US" sz="1400" b="0" i="0" u="none" strike="noStrike" kern="1200" cap="none" spc="0" normalizeH="0" baseline="0" noProof="0" dirty="0">
                <a:ln>
                  <a:noFill/>
                </a:ln>
                <a:solidFill>
                  <a:prstClr val="black"/>
                </a:solidFill>
                <a:effectLst/>
                <a:uLnTx/>
                <a:uFillTx/>
                <a:latin typeface="Calibri"/>
                <a:ea typeface="+mn-ea"/>
                <a:cs typeface="+mn-cs"/>
              </a:rPr>
              <a:t>( Cincinnati, O</a:t>
            </a:r>
            <a:r>
              <a:rPr kumimoji="0" lang="en-CA" altLang="en-US" sz="1600" b="0" i="0" u="none" strike="noStrike" kern="1200" cap="none" spc="0" normalizeH="0" baseline="0" noProof="0" dirty="0">
                <a:ln>
                  <a:noFill/>
                </a:ln>
                <a:solidFill>
                  <a:prstClr val="black"/>
                </a:solidFill>
                <a:effectLst/>
                <a:uLnTx/>
                <a:uFillTx/>
                <a:latin typeface="Calibri"/>
                <a:ea typeface="+mn-ea"/>
                <a:cs typeface="+mn-cs"/>
              </a:rPr>
              <a:t>H: Knowledge Works Foundation, 2002), viii. </a:t>
            </a:r>
          </a:p>
          <a:p>
            <a:pPr marL="0" indent="0" algn="ctr">
              <a:buNone/>
            </a:pPr>
            <a:endParaRPr lang="en-CA" sz="2400" b="1" dirty="0">
              <a:solidFill>
                <a:prstClr val="black"/>
              </a:solidFill>
              <a:latin typeface="Calibri"/>
            </a:endParaRPr>
          </a:p>
          <a:p>
            <a:pPr marL="0" indent="0" algn="ctr">
              <a:buNone/>
            </a:pPr>
            <a:endParaRPr kumimoji="0" lang="en-CA" sz="2400" b="1" i="0" u="none" strike="noStrike" kern="1200" cap="none" spc="0" normalizeH="0" baseline="0" noProof="0" dirty="0">
              <a:ln>
                <a:noFill/>
              </a:ln>
              <a:solidFill>
                <a:prstClr val="black"/>
              </a:solidFill>
              <a:effectLst/>
              <a:uLnTx/>
              <a:uFillTx/>
              <a:latin typeface="Calibri"/>
              <a:ea typeface="+mn-ea"/>
              <a:cs typeface="+mn-cs"/>
            </a:endParaRPr>
          </a:p>
          <a:p>
            <a:pPr marL="0" indent="0" algn="ctr">
              <a:buNone/>
            </a:pPr>
            <a:endParaRPr lang="en-CA" sz="2400" b="1" dirty="0">
              <a:solidFill>
                <a:prstClr val="black"/>
              </a:solidFill>
              <a:latin typeface="Calibri"/>
            </a:endParaRPr>
          </a:p>
          <a:p>
            <a:pPr marL="0" indent="0" algn="ctr">
              <a:buNone/>
            </a:pPr>
            <a:endParaRPr kumimoji="0" lang="en-CA" sz="2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7F61616-8103-4BB9-964F-8E6C67D4CC72}"/>
              </a:ext>
            </a:extLst>
          </p:cNvPr>
          <p:cNvPicPr>
            <a:picLocks noChangeAspect="1"/>
          </p:cNvPicPr>
          <p:nvPr/>
        </p:nvPicPr>
        <p:blipFill>
          <a:blip r:embed="rId2"/>
          <a:stretch>
            <a:fillRect/>
          </a:stretch>
        </p:blipFill>
        <p:spPr>
          <a:xfrm>
            <a:off x="5724128" y="1683668"/>
            <a:ext cx="2787116" cy="4176464"/>
          </a:xfrm>
          <a:prstGeom prst="rect">
            <a:avLst/>
          </a:prstGeom>
        </p:spPr>
      </p:pic>
    </p:spTree>
    <p:extLst>
      <p:ext uri="{BB962C8B-B14F-4D97-AF65-F5344CB8AC3E}">
        <p14:creationId xmlns:p14="http://schemas.microsoft.com/office/powerpoint/2010/main" val="4109183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9E73061F-804A-4362-A7B1-E3D866C517AA}"/>
              </a:ext>
            </a:extLst>
          </p:cNvPr>
          <p:cNvSpPr>
            <a:spLocks noGrp="1"/>
          </p:cNvSpPr>
          <p:nvPr>
            <p:ph type="title"/>
          </p:nvPr>
        </p:nvSpPr>
        <p:spPr>
          <a:xfrm>
            <a:off x="457200" y="476250"/>
            <a:ext cx="8229600" cy="941388"/>
          </a:xfrm>
        </p:spPr>
        <p:txBody>
          <a:bodyPr/>
          <a:lstStyle/>
          <a:p>
            <a:pPr eaLnBrk="1" hangingPunct="1"/>
            <a:r>
              <a:rPr lang="en-CA" altLang="en-US" sz="2400" b="1" dirty="0"/>
              <a:t>The Response - </a:t>
            </a:r>
            <a:br>
              <a:rPr lang="en-CA" altLang="en-US" sz="2400" b="1" dirty="0"/>
            </a:br>
            <a:r>
              <a:rPr lang="en-CA" altLang="en-US" sz="2400" b="1" dirty="0"/>
              <a:t>Mushrooming Public Support and Official Silence</a:t>
            </a:r>
            <a:br>
              <a:rPr lang="en-CA" altLang="en-US" dirty="0"/>
            </a:br>
            <a:endParaRPr lang="en-CA" altLang="en-US" sz="2200" dirty="0"/>
          </a:p>
        </p:txBody>
      </p:sp>
      <p:sp>
        <p:nvSpPr>
          <p:cNvPr id="4" name="Content Placeholder 3">
            <a:extLst>
              <a:ext uri="{FF2B5EF4-FFF2-40B4-BE49-F238E27FC236}">
                <a16:creationId xmlns:a16="http://schemas.microsoft.com/office/drawing/2014/main" id="{E01F77CF-CEEB-41BD-80FD-C9B1DC30CC7B}"/>
              </a:ext>
            </a:extLst>
          </p:cNvPr>
          <p:cNvSpPr>
            <a:spLocks noGrp="1"/>
          </p:cNvSpPr>
          <p:nvPr>
            <p:ph sz="half" idx="1"/>
          </p:nvPr>
        </p:nvSpPr>
        <p:spPr>
          <a:xfrm>
            <a:off x="457200" y="1268760"/>
            <a:ext cx="4038600" cy="4857403"/>
          </a:xfrm>
        </p:spPr>
        <p:txBody>
          <a:bodyPr rtlCol="0">
            <a:normAutofit fontScale="47500" lnSpcReduction="20000"/>
          </a:bodyPr>
          <a:lstStyle/>
          <a:p>
            <a:pPr eaLnBrk="1" fontAlgn="auto" hangingPunct="1">
              <a:spcAft>
                <a:spcPts val="0"/>
              </a:spcAft>
              <a:buFont typeface="Arial" panose="020B0604020202020204" pitchFamily="34" charset="0"/>
              <a:buNone/>
              <a:defRPr/>
            </a:pPr>
            <a:r>
              <a:rPr lang="en-CA" dirty="0"/>
              <a:t>	</a:t>
            </a:r>
            <a:r>
              <a:rPr lang="en-CA" sz="4000" b="1" dirty="0"/>
              <a:t>Following the May 2012 presentation to the Minister, the Delegation established its own online presence as the “Nova Scotia Small Schools Initiative” on Facebook. </a:t>
            </a:r>
          </a:p>
          <a:p>
            <a:pPr eaLnBrk="1" fontAlgn="auto" hangingPunct="1">
              <a:spcAft>
                <a:spcPts val="0"/>
              </a:spcAft>
              <a:buFont typeface="Arial" panose="020B0604020202020204" pitchFamily="34" charset="0"/>
              <a:buNone/>
              <a:defRPr/>
            </a:pPr>
            <a:endParaRPr lang="en-CA" sz="4000" b="1" dirty="0"/>
          </a:p>
          <a:p>
            <a:pPr eaLnBrk="1" fontAlgn="auto" hangingPunct="1">
              <a:spcAft>
                <a:spcPts val="0"/>
              </a:spcAft>
              <a:buFont typeface="Arial" panose="020B0604020202020204" pitchFamily="34" charset="0"/>
              <a:buNone/>
              <a:defRPr/>
            </a:pPr>
            <a:r>
              <a:rPr lang="en-CA" sz="4000" b="1" dirty="0"/>
              <a:t>	That </a:t>
            </a:r>
            <a:r>
              <a:rPr lang="en-CA" sz="4000" b="1" dirty="0" err="1"/>
              <a:t>Facebook</a:t>
            </a:r>
            <a:r>
              <a:rPr lang="en-CA" sz="4000" b="1" dirty="0"/>
              <a:t> site quickly became the “populist” nerve centre and clearing house for any and all reports on school closures and all types of threats to the future of rural and small town Nova Scotia. </a:t>
            </a:r>
          </a:p>
          <a:p>
            <a:pPr eaLnBrk="1" fontAlgn="auto" hangingPunct="1">
              <a:spcAft>
                <a:spcPts val="0"/>
              </a:spcAft>
              <a:buFont typeface="Arial" panose="020B0604020202020204" pitchFamily="34" charset="0"/>
              <a:buNone/>
              <a:defRPr/>
            </a:pPr>
            <a:endParaRPr lang="en-CA" sz="4000" b="1" dirty="0"/>
          </a:p>
          <a:p>
            <a:pPr eaLnBrk="1" fontAlgn="auto" hangingPunct="1">
              <a:spcAft>
                <a:spcPts val="0"/>
              </a:spcAft>
              <a:buFont typeface="Arial" panose="020B0604020202020204" pitchFamily="34" charset="0"/>
              <a:buNone/>
              <a:defRPr/>
            </a:pPr>
            <a:r>
              <a:rPr lang="en-CA" sz="4000" b="1" dirty="0"/>
              <a:t>	</a:t>
            </a:r>
            <a:r>
              <a:rPr kumimoji="0" lang="en-CA" sz="4000" b="1" i="0" u="none" strike="noStrike" kern="1200" cap="none" spc="0" normalizeH="0" baseline="0" noProof="0" dirty="0">
                <a:ln>
                  <a:noFill/>
                </a:ln>
                <a:solidFill>
                  <a:prstClr val="black"/>
                </a:solidFill>
                <a:effectLst/>
                <a:uLnTx/>
                <a:uFillTx/>
                <a:latin typeface="Calibri"/>
                <a:ea typeface="+mn-ea"/>
                <a:cs typeface="+mn-cs"/>
              </a:rPr>
              <a:t>We won a ringing endorsement in an Editorial, “New Model Schooling: The heart of a revival,`` </a:t>
            </a:r>
            <a:r>
              <a:rPr kumimoji="0" lang="en-CA" sz="4000" b="1" i="1" u="none" strike="noStrike" kern="1200" cap="none" spc="0" normalizeH="0" baseline="0" noProof="0" dirty="0">
                <a:ln>
                  <a:noFill/>
                </a:ln>
                <a:solidFill>
                  <a:prstClr val="black"/>
                </a:solidFill>
                <a:effectLst/>
                <a:uLnTx/>
                <a:uFillTx/>
                <a:latin typeface="Calibri"/>
                <a:ea typeface="+mn-ea"/>
                <a:cs typeface="+mn-cs"/>
              </a:rPr>
              <a:t>The Chronicle Herald</a:t>
            </a:r>
            <a:r>
              <a:rPr kumimoji="0" lang="en-CA" sz="4000" b="1" i="0" u="none" strike="noStrike" kern="1200" cap="none" spc="0" normalizeH="0" baseline="0" noProof="0" dirty="0">
                <a:ln>
                  <a:noFill/>
                </a:ln>
                <a:solidFill>
                  <a:prstClr val="black"/>
                </a:solidFill>
                <a:effectLst/>
                <a:uLnTx/>
                <a:uFillTx/>
                <a:latin typeface="Calibri"/>
                <a:ea typeface="+mn-ea"/>
                <a:cs typeface="+mn-cs"/>
              </a:rPr>
              <a:t>, 27 May 2012</a:t>
            </a:r>
            <a:r>
              <a:rPr kumimoji="0" lang="en-CA" sz="3600" b="1" i="0" u="none" strike="noStrike" kern="1200" cap="none" spc="0" normalizeH="0" baseline="0" noProof="0" dirty="0">
                <a:ln>
                  <a:noFill/>
                </a:ln>
                <a:solidFill>
                  <a:prstClr val="black"/>
                </a:solidFill>
                <a:effectLst/>
                <a:uLnTx/>
                <a:uFillTx/>
                <a:latin typeface="Calibri"/>
                <a:ea typeface="+mn-ea"/>
                <a:cs typeface="+mn-cs"/>
              </a:rPr>
              <a:t>. </a:t>
            </a:r>
            <a:endParaRPr lang="en-CA" b="1" dirty="0"/>
          </a:p>
        </p:txBody>
      </p:sp>
      <p:pic>
        <p:nvPicPr>
          <p:cNvPr id="28676" name="Picture 2" descr="C:\Users\Paul Bennett\Pictures\Vanishing Schools\GreatVillageBuses.jpg">
            <a:extLst>
              <a:ext uri="{FF2B5EF4-FFF2-40B4-BE49-F238E27FC236}">
                <a16:creationId xmlns:a16="http://schemas.microsoft.com/office/drawing/2014/main" id="{95998362-3565-47EC-BBFC-13CA3C2B324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3438" y="1628775"/>
            <a:ext cx="4038600" cy="3030538"/>
          </a:xfrm>
        </p:spPr>
      </p:pic>
      <p:pic>
        <p:nvPicPr>
          <p:cNvPr id="28677" name="Picture 3">
            <a:extLst>
              <a:ext uri="{FF2B5EF4-FFF2-40B4-BE49-F238E27FC236}">
                <a16:creationId xmlns:a16="http://schemas.microsoft.com/office/drawing/2014/main" id="{CA3219C9-6D3B-4FC9-A887-D89753136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338" y="3990975"/>
            <a:ext cx="239077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a:extLst>
              <a:ext uri="{FF2B5EF4-FFF2-40B4-BE49-F238E27FC236}">
                <a16:creationId xmlns:a16="http://schemas.microsoft.com/office/drawing/2014/main" id="{E7223CC8-56E3-413D-B04F-AAE7B75E2DC3}"/>
              </a:ext>
            </a:extLst>
          </p:cNvPr>
          <p:cNvSpPr>
            <a:spLocks noGrp="1"/>
          </p:cNvSpPr>
          <p:nvPr>
            <p:ph type="title"/>
          </p:nvPr>
        </p:nvSpPr>
        <p:spPr/>
        <p:txBody>
          <a:bodyPr/>
          <a:lstStyle/>
          <a:p>
            <a:pPr eaLnBrk="1" hangingPunct="1"/>
            <a:r>
              <a:rPr lang="en-CA" altLang="en-US" sz="3200" b="1"/>
              <a:t>The 2013 School Review Suspension:</a:t>
            </a:r>
            <a:br>
              <a:rPr lang="en-CA" altLang="en-US" sz="3200" b="1"/>
            </a:br>
            <a:r>
              <a:rPr lang="en-CA" altLang="en-US" sz="3200" b="1"/>
              <a:t>A Temporary Reprieve</a:t>
            </a:r>
          </a:p>
        </p:txBody>
      </p:sp>
      <p:sp>
        <p:nvSpPr>
          <p:cNvPr id="5" name="Text Placeholder 4">
            <a:extLst>
              <a:ext uri="{FF2B5EF4-FFF2-40B4-BE49-F238E27FC236}">
                <a16:creationId xmlns:a16="http://schemas.microsoft.com/office/drawing/2014/main" id="{4AC03BBF-4C94-4B9A-AC03-185BD023A85F}"/>
              </a:ext>
            </a:extLst>
          </p:cNvPr>
          <p:cNvSpPr>
            <a:spLocks noGrp="1"/>
          </p:cNvSpPr>
          <p:nvPr>
            <p:ph type="body" idx="1"/>
          </p:nvPr>
        </p:nvSpPr>
        <p:spPr/>
        <p:txBody>
          <a:bodyPr rtlCol="0">
            <a:normAutofit fontScale="25000" lnSpcReduction="20000"/>
          </a:bodyPr>
          <a:lstStyle/>
          <a:p>
            <a:pPr algn="ctr" eaLnBrk="1" fontAlgn="auto" hangingPunct="1">
              <a:spcAft>
                <a:spcPts val="0"/>
              </a:spcAft>
              <a:defRPr/>
            </a:pPr>
            <a:endParaRPr lang="en-CA" dirty="0"/>
          </a:p>
          <a:p>
            <a:pPr algn="ctr" eaLnBrk="1" fontAlgn="auto" hangingPunct="1">
              <a:spcAft>
                <a:spcPts val="0"/>
              </a:spcAft>
              <a:defRPr/>
            </a:pPr>
            <a:endParaRPr lang="en-CA" sz="3400" dirty="0"/>
          </a:p>
          <a:p>
            <a:pPr algn="ctr" eaLnBrk="1" fontAlgn="auto" hangingPunct="1">
              <a:spcAft>
                <a:spcPts val="0"/>
              </a:spcAft>
              <a:defRPr/>
            </a:pPr>
            <a:r>
              <a:rPr lang="en-CA" sz="7200" dirty="0"/>
              <a:t>Front Page News </a:t>
            </a:r>
          </a:p>
          <a:p>
            <a:pPr algn="ctr" eaLnBrk="1" fontAlgn="auto" hangingPunct="1">
              <a:spcAft>
                <a:spcPts val="0"/>
              </a:spcAft>
              <a:defRPr/>
            </a:pPr>
            <a:r>
              <a:rPr lang="en-CA" sz="7200" i="1" dirty="0"/>
              <a:t>The Chronicle Herald</a:t>
            </a:r>
            <a:r>
              <a:rPr lang="en-CA" sz="7200" dirty="0"/>
              <a:t>, April 3, 2013 </a:t>
            </a:r>
          </a:p>
        </p:txBody>
      </p:sp>
      <p:sp>
        <p:nvSpPr>
          <p:cNvPr id="6" name="Content Placeholder 5">
            <a:extLst>
              <a:ext uri="{FF2B5EF4-FFF2-40B4-BE49-F238E27FC236}">
                <a16:creationId xmlns:a16="http://schemas.microsoft.com/office/drawing/2014/main" id="{495FDFC4-AD46-4500-AA4B-A16C678BE8DA}"/>
              </a:ext>
            </a:extLst>
          </p:cNvPr>
          <p:cNvSpPr>
            <a:spLocks noGrp="1"/>
          </p:cNvSpPr>
          <p:nvPr>
            <p:ph sz="half" idx="2"/>
          </p:nvPr>
        </p:nvSpPr>
        <p:spPr/>
        <p:txBody>
          <a:bodyPr rtlCol="0">
            <a:normAutofit fontScale="25000" lnSpcReduction="20000"/>
          </a:bodyPr>
          <a:lstStyle/>
          <a:p>
            <a:pPr marL="0" indent="0" eaLnBrk="1" hangingPunct="1">
              <a:spcBef>
                <a:spcPct val="0"/>
              </a:spcBef>
              <a:buFont typeface="Arial" panose="020B0604020202020204" pitchFamily="34" charset="0"/>
              <a:buNone/>
              <a:defRPr/>
            </a:pPr>
            <a:endParaRPr lang="en-CA" sz="2800" b="1" dirty="0">
              <a:latin typeface="Times New Roman" pitchFamily="18" charset="0"/>
              <a:ea typeface="Calibri" pitchFamily="34" charset="0"/>
              <a:cs typeface="Times New Roman" pitchFamily="18" charset="0"/>
            </a:endParaRPr>
          </a:p>
          <a:p>
            <a:pPr marL="0" indent="0" eaLnBrk="1" hangingPunct="1">
              <a:spcBef>
                <a:spcPct val="0"/>
              </a:spcBef>
              <a:buFont typeface="Arial" panose="020B0604020202020204" pitchFamily="34" charset="0"/>
              <a:buNone/>
              <a:defRPr/>
            </a:pPr>
            <a:endParaRPr lang="en-CA" sz="2800" b="1" dirty="0">
              <a:latin typeface="Times New Roman" pitchFamily="18" charset="0"/>
              <a:ea typeface="Calibri" pitchFamily="34" charset="0"/>
              <a:cs typeface="Times New Roman" pitchFamily="18" charset="0"/>
            </a:endParaRPr>
          </a:p>
          <a:p>
            <a:pPr marL="0" indent="0" eaLnBrk="1" hangingPunct="1">
              <a:spcBef>
                <a:spcPct val="0"/>
              </a:spcBef>
              <a:buFont typeface="Arial" panose="020B0604020202020204" pitchFamily="34" charset="0"/>
              <a:buNone/>
              <a:defRPr/>
            </a:pPr>
            <a:r>
              <a:rPr lang="en-CA" sz="6400" b="1" dirty="0">
                <a:ea typeface="Calibri" pitchFamily="34" charset="0"/>
                <a:cs typeface="Times New Roman" pitchFamily="18" charset="0"/>
              </a:rPr>
              <a:t>News Release – Nova Scotia Education Minister Announces Halt to School Closure Process, 3 April, 2013</a:t>
            </a:r>
            <a:endParaRPr lang="en-CA" sz="6400" b="1" dirty="0">
              <a:cs typeface="Arial" pitchFamily="34" charset="0"/>
            </a:endParaRPr>
          </a:p>
          <a:p>
            <a:pPr marL="0" indent="0">
              <a:spcBef>
                <a:spcPct val="0"/>
              </a:spcBef>
              <a:buFont typeface="Arial" panose="020B0604020202020204" pitchFamily="34" charset="0"/>
              <a:buNone/>
              <a:defRPr/>
            </a:pPr>
            <a:endParaRPr lang="en-CA" sz="6400" b="1" dirty="0">
              <a:ea typeface="Calibri" pitchFamily="34" charset="0"/>
              <a:cs typeface="Times New Roman" pitchFamily="18" charset="0"/>
            </a:endParaRPr>
          </a:p>
          <a:p>
            <a:pPr marL="0" indent="0">
              <a:spcBef>
                <a:spcPct val="0"/>
              </a:spcBef>
              <a:buFont typeface="Arial" panose="020B0604020202020204" pitchFamily="34" charset="0"/>
              <a:buNone/>
              <a:defRPr/>
            </a:pPr>
            <a:r>
              <a:rPr lang="en-CA" sz="6400" dirty="0">
                <a:ea typeface="Calibri" pitchFamily="34" charset="0"/>
                <a:cs typeface="Times New Roman" pitchFamily="18" charset="0"/>
              </a:rPr>
              <a:t>“The province launched a course of action today, April 3, to ensure the school-review process is fairer and better reflects the interests of students and communities.”</a:t>
            </a:r>
            <a:br>
              <a:rPr lang="en-CA" sz="6400" b="1" dirty="0">
                <a:ea typeface="Calibri" pitchFamily="34" charset="0"/>
                <a:cs typeface="Times New Roman" pitchFamily="18" charset="0"/>
              </a:rPr>
            </a:br>
            <a:br>
              <a:rPr lang="en-CA" sz="6400" b="1" dirty="0">
                <a:latin typeface="Times New Roman" pitchFamily="18" charset="0"/>
                <a:ea typeface="Calibri" pitchFamily="34" charset="0"/>
                <a:cs typeface="Times New Roman" pitchFamily="18" charset="0"/>
              </a:rPr>
            </a:br>
            <a:endParaRPr lang="en-CA" sz="6400" b="1" dirty="0">
              <a:latin typeface="Times New Roman" pitchFamily="18" charset="0"/>
              <a:ea typeface="Calibri" pitchFamily="34" charset="0"/>
              <a:cs typeface="Times New Roman" pitchFamily="18" charset="0"/>
            </a:endParaRPr>
          </a:p>
          <a:p>
            <a:pPr marL="0" indent="0">
              <a:spcBef>
                <a:spcPct val="0"/>
              </a:spcBef>
              <a:buFont typeface="Arial" panose="020B0604020202020204" pitchFamily="34" charset="0"/>
              <a:buNone/>
              <a:defRPr/>
            </a:pPr>
            <a:endParaRPr lang="en-CA" sz="6400" b="1" dirty="0">
              <a:latin typeface="Times New Roman" pitchFamily="18" charset="0"/>
              <a:ea typeface="Calibri" pitchFamily="34" charset="0"/>
              <a:cs typeface="Times New Roman" pitchFamily="18" charset="0"/>
            </a:endParaRPr>
          </a:p>
          <a:p>
            <a:pPr marL="0" indent="0">
              <a:spcBef>
                <a:spcPct val="0"/>
              </a:spcBef>
              <a:buFont typeface="Arial" panose="020B0604020202020204" pitchFamily="34" charset="0"/>
              <a:buNone/>
              <a:defRPr/>
            </a:pPr>
            <a:endParaRPr lang="en-CA" sz="6400" b="1" dirty="0">
              <a:latin typeface="Times New Roman" pitchFamily="18" charset="0"/>
              <a:ea typeface="Calibri" pitchFamily="34" charset="0"/>
              <a:cs typeface="Times New Roman" pitchFamily="18" charset="0"/>
            </a:endParaRPr>
          </a:p>
          <a:p>
            <a:pPr marL="0" indent="0">
              <a:spcBef>
                <a:spcPct val="0"/>
              </a:spcBef>
              <a:buFont typeface="Arial" panose="020B0604020202020204" pitchFamily="34" charset="0"/>
              <a:buNone/>
              <a:defRPr/>
            </a:pPr>
            <a:endParaRPr lang="en-CA" dirty="0">
              <a:latin typeface="Times New Roman" pitchFamily="18" charset="0"/>
              <a:ea typeface="Calibri" pitchFamily="34" charset="0"/>
              <a:cs typeface="Times New Roman" pitchFamily="18" charset="0"/>
            </a:endParaRPr>
          </a:p>
          <a:p>
            <a:pPr marL="0" indent="0">
              <a:spcBef>
                <a:spcPct val="0"/>
              </a:spcBef>
              <a:buFont typeface="Arial" panose="020B0604020202020204" pitchFamily="34" charset="0"/>
              <a:buNone/>
              <a:defRPr/>
            </a:pPr>
            <a:endParaRPr lang="en-CA" dirty="0">
              <a:latin typeface="Times New Roman" pitchFamily="18" charset="0"/>
              <a:ea typeface="Calibri" pitchFamily="34" charset="0"/>
              <a:cs typeface="Times New Roman" pitchFamily="18" charset="0"/>
            </a:endParaRPr>
          </a:p>
          <a:p>
            <a:pPr marL="0" indent="0">
              <a:spcBef>
                <a:spcPct val="0"/>
              </a:spcBef>
              <a:buFont typeface="Arial" panose="020B0604020202020204" pitchFamily="34" charset="0"/>
              <a:buNone/>
              <a:defRPr/>
            </a:pPr>
            <a:endParaRPr lang="en-CA" dirty="0">
              <a:latin typeface="Times New Roman" pitchFamily="18" charset="0"/>
              <a:ea typeface="Calibri" pitchFamily="34" charset="0"/>
              <a:cs typeface="Times New Roman" pitchFamily="18" charset="0"/>
            </a:endParaRPr>
          </a:p>
          <a:p>
            <a:pPr marL="0" indent="0">
              <a:spcBef>
                <a:spcPct val="0"/>
              </a:spcBef>
              <a:buFont typeface="Arial" panose="020B0604020202020204" pitchFamily="34" charset="0"/>
              <a:buNone/>
              <a:defRPr/>
            </a:pPr>
            <a:endParaRPr lang="en-CA" dirty="0">
              <a:latin typeface="Times New Roman" pitchFamily="18" charset="0"/>
              <a:ea typeface="Calibri" pitchFamily="34" charset="0"/>
              <a:cs typeface="Times New Roman" pitchFamily="18" charset="0"/>
            </a:endParaRPr>
          </a:p>
          <a:p>
            <a:pPr marL="0" indent="0">
              <a:spcBef>
                <a:spcPct val="0"/>
              </a:spcBef>
              <a:buFont typeface="Arial" panose="020B0604020202020204" pitchFamily="34" charset="0"/>
              <a:buNone/>
              <a:defRPr/>
            </a:pPr>
            <a:endParaRPr lang="en-CA" dirty="0">
              <a:latin typeface="Times New Roman" pitchFamily="18" charset="0"/>
              <a:ea typeface="Calibri" pitchFamily="34" charset="0"/>
              <a:cs typeface="Times New Roman" pitchFamily="18" charset="0"/>
            </a:endParaRPr>
          </a:p>
          <a:p>
            <a:pPr marL="0" indent="0">
              <a:spcBef>
                <a:spcPct val="0"/>
              </a:spcBef>
              <a:buFont typeface="Arial" panose="020B0604020202020204" pitchFamily="34" charset="0"/>
              <a:buNone/>
              <a:defRPr/>
            </a:pPr>
            <a:endParaRPr lang="en-CA" dirty="0">
              <a:latin typeface="Times New Roman" pitchFamily="18" charset="0"/>
              <a:ea typeface="Calibri" pitchFamily="34" charset="0"/>
              <a:cs typeface="Times New Roman" pitchFamily="18" charset="0"/>
            </a:endParaRPr>
          </a:p>
          <a:p>
            <a:pPr marL="0" indent="0">
              <a:spcBef>
                <a:spcPct val="0"/>
              </a:spcBef>
              <a:buFont typeface="Arial" panose="020B0604020202020204" pitchFamily="34" charset="0"/>
              <a:buNone/>
              <a:defRPr/>
            </a:pPr>
            <a:endParaRPr lang="en-CA" dirty="0">
              <a:latin typeface="Times New Roman" pitchFamily="18" charset="0"/>
              <a:ea typeface="Calibri" pitchFamily="34" charset="0"/>
              <a:cs typeface="Times New Roman" pitchFamily="18" charset="0"/>
            </a:endParaRPr>
          </a:p>
          <a:p>
            <a:pPr marL="0" indent="0">
              <a:spcBef>
                <a:spcPct val="0"/>
              </a:spcBef>
              <a:buFont typeface="Arial" panose="020B0604020202020204" pitchFamily="34" charset="0"/>
              <a:buNone/>
              <a:defRPr/>
            </a:pPr>
            <a:endParaRPr lang="en-CA" dirty="0">
              <a:latin typeface="Times New Roman" pitchFamily="18" charset="0"/>
              <a:ea typeface="Calibri" pitchFamily="34" charset="0"/>
              <a:cs typeface="Times New Roman" pitchFamily="18" charset="0"/>
            </a:endParaRPr>
          </a:p>
          <a:p>
            <a:pPr marL="0" indent="0">
              <a:spcBef>
                <a:spcPct val="0"/>
              </a:spcBef>
              <a:buFont typeface="Arial" panose="020B0604020202020204" pitchFamily="34" charset="0"/>
              <a:buNone/>
              <a:defRPr/>
            </a:pPr>
            <a:endParaRPr lang="en-CA" dirty="0">
              <a:latin typeface="Times New Roman" pitchFamily="18" charset="0"/>
              <a:ea typeface="Calibri" pitchFamily="34" charset="0"/>
              <a:cs typeface="Times New Roman" pitchFamily="18" charset="0"/>
            </a:endParaRPr>
          </a:p>
          <a:p>
            <a:pPr marL="0" indent="0">
              <a:spcBef>
                <a:spcPct val="0"/>
              </a:spcBef>
              <a:buFont typeface="Arial" panose="020B0604020202020204" pitchFamily="34" charset="0"/>
              <a:buNone/>
              <a:defRPr/>
            </a:pPr>
            <a:r>
              <a:rPr lang="en-CA" dirty="0">
                <a:latin typeface="Times New Roman" pitchFamily="18" charset="0"/>
                <a:ea typeface="Calibri" pitchFamily="34" charset="0"/>
                <a:cs typeface="Times New Roman" pitchFamily="18" charset="0"/>
              </a:rPr>
              <a:t>Minister Ramona </a:t>
            </a:r>
            <a:r>
              <a:rPr lang="en-CA" dirty="0" err="1">
                <a:latin typeface="Times New Roman" pitchFamily="18" charset="0"/>
                <a:ea typeface="Calibri" pitchFamily="34" charset="0"/>
                <a:cs typeface="Times New Roman" pitchFamily="18" charset="0"/>
              </a:rPr>
              <a:t>Jennex</a:t>
            </a:r>
            <a:r>
              <a:rPr lang="en-CA" dirty="0">
                <a:latin typeface="Times New Roman" pitchFamily="18" charset="0"/>
                <a:ea typeface="Calibri" pitchFamily="34" charset="0"/>
                <a:cs typeface="Times New Roman" pitchFamily="18" charset="0"/>
              </a:rPr>
              <a:t> wrote school boards to request the school-review process for 2013-14 be suspended while a new review process is being developed. She also asked the boards to delay any school closings decided in 2012-13 until the new process is in place.</a:t>
            </a:r>
            <a:br>
              <a:rPr lang="en-CA" dirty="0">
                <a:latin typeface="Times New Roman" pitchFamily="18" charset="0"/>
                <a:ea typeface="Calibri" pitchFamily="34" charset="0"/>
                <a:cs typeface="Times New Roman" pitchFamily="18" charset="0"/>
              </a:rPr>
            </a:br>
            <a:br>
              <a:rPr lang="en-CA" dirty="0">
                <a:latin typeface="Times New Roman" pitchFamily="18" charset="0"/>
                <a:ea typeface="Calibri" pitchFamily="34" charset="0"/>
                <a:cs typeface="Times New Roman" pitchFamily="18" charset="0"/>
              </a:rPr>
            </a:br>
            <a:endParaRPr lang="en-CA" sz="3600" dirty="0">
              <a:latin typeface="Arial" pitchFamily="34" charset="0"/>
              <a:cs typeface="Arial" pitchFamily="34" charset="0"/>
            </a:endParaRPr>
          </a:p>
          <a:p>
            <a:pPr eaLnBrk="1" fontAlgn="auto" hangingPunct="1">
              <a:spcAft>
                <a:spcPts val="0"/>
              </a:spcAft>
              <a:buFont typeface="Arial" panose="020B0604020202020204" pitchFamily="34" charset="0"/>
              <a:buNone/>
              <a:defRPr/>
            </a:pPr>
            <a:endParaRPr lang="en-CA" dirty="0"/>
          </a:p>
          <a:p>
            <a:pPr eaLnBrk="1" fontAlgn="auto" hangingPunct="1">
              <a:spcAft>
                <a:spcPts val="0"/>
              </a:spcAft>
              <a:buFont typeface="Arial" panose="020B0604020202020204" pitchFamily="34" charset="0"/>
              <a:buNone/>
              <a:defRPr/>
            </a:pPr>
            <a:r>
              <a:rPr lang="en-CA" dirty="0"/>
              <a:t>	</a:t>
            </a:r>
          </a:p>
        </p:txBody>
      </p:sp>
      <p:sp>
        <p:nvSpPr>
          <p:cNvPr id="7" name="Text Placeholder 6">
            <a:extLst>
              <a:ext uri="{FF2B5EF4-FFF2-40B4-BE49-F238E27FC236}">
                <a16:creationId xmlns:a16="http://schemas.microsoft.com/office/drawing/2014/main" id="{704DCF04-FCF8-4C84-8EF0-32CB4AAD605A}"/>
              </a:ext>
            </a:extLst>
          </p:cNvPr>
          <p:cNvSpPr>
            <a:spLocks noGrp="1"/>
          </p:cNvSpPr>
          <p:nvPr>
            <p:ph type="body" sz="quarter" idx="3"/>
          </p:nvPr>
        </p:nvSpPr>
        <p:spPr>
          <a:xfrm>
            <a:off x="4716016" y="1535113"/>
            <a:ext cx="3872360" cy="639762"/>
          </a:xfrm>
        </p:spPr>
        <p:txBody>
          <a:bodyPr rtlCol="0">
            <a:normAutofit fontScale="25000" lnSpcReduction="20000"/>
          </a:bodyPr>
          <a:lstStyle/>
          <a:p>
            <a:pPr algn="ctr" eaLnBrk="1" fontAlgn="auto" hangingPunct="1">
              <a:spcAft>
                <a:spcPts val="0"/>
              </a:spcAft>
              <a:defRPr/>
            </a:pPr>
            <a:endParaRPr lang="en-CA" dirty="0"/>
          </a:p>
          <a:p>
            <a:pPr algn="ctr" eaLnBrk="1" fontAlgn="auto" hangingPunct="1">
              <a:spcAft>
                <a:spcPts val="0"/>
              </a:spcAft>
              <a:defRPr/>
            </a:pPr>
            <a:endParaRPr lang="en-CA" sz="9600" dirty="0"/>
          </a:p>
          <a:p>
            <a:pPr algn="ctr" eaLnBrk="1" fontAlgn="auto" hangingPunct="1">
              <a:spcAft>
                <a:spcPts val="0"/>
              </a:spcAft>
              <a:defRPr/>
            </a:pPr>
            <a:endParaRPr lang="en-CA" sz="8000" dirty="0"/>
          </a:p>
          <a:p>
            <a:pPr algn="ctr" eaLnBrk="1" fontAlgn="auto" hangingPunct="1">
              <a:spcAft>
                <a:spcPts val="0"/>
              </a:spcAft>
              <a:defRPr/>
            </a:pPr>
            <a:r>
              <a:rPr lang="en-CA" sz="8000" dirty="0"/>
              <a:t>Signs of Hope </a:t>
            </a:r>
          </a:p>
          <a:p>
            <a:pPr algn="ctr" eaLnBrk="1" fontAlgn="auto" hangingPunct="1">
              <a:spcAft>
                <a:spcPts val="0"/>
              </a:spcAft>
              <a:defRPr/>
            </a:pPr>
            <a:r>
              <a:rPr kumimoji="0" lang="en-CA" sz="6400" b="1" i="0" u="none" strike="noStrike" kern="1200" cap="none" spc="0" normalizeH="0" baseline="0" noProof="0" dirty="0">
                <a:ln>
                  <a:noFill/>
                </a:ln>
                <a:solidFill>
                  <a:prstClr val="black"/>
                </a:solidFill>
                <a:effectLst/>
                <a:uLnTx/>
                <a:uFillTx/>
                <a:latin typeface="Calibri"/>
                <a:ea typeface="+mn-ea"/>
                <a:cs typeface="+mn-cs"/>
              </a:rPr>
              <a:t>Editorial, 4 April 2013).</a:t>
            </a:r>
          </a:p>
        </p:txBody>
      </p:sp>
      <p:pic>
        <p:nvPicPr>
          <p:cNvPr id="33798" name="Picture 2" descr="C:\Users\Paul Bennett\Documents\LastStandPhotos\SmallSchoolWarriorApril2013.jpg">
            <a:extLst>
              <a:ext uri="{FF2B5EF4-FFF2-40B4-BE49-F238E27FC236}">
                <a16:creationId xmlns:a16="http://schemas.microsoft.com/office/drawing/2014/main" id="{B280F035-701E-4B73-813B-33B4B90DA124}"/>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539750" y="4076700"/>
            <a:ext cx="3832225" cy="2160588"/>
          </a:xfrm>
        </p:spPr>
      </p:pic>
      <p:sp>
        <p:nvSpPr>
          <p:cNvPr id="33799" name="Rectangle 10">
            <a:extLst>
              <a:ext uri="{FF2B5EF4-FFF2-40B4-BE49-F238E27FC236}">
                <a16:creationId xmlns:a16="http://schemas.microsoft.com/office/drawing/2014/main" id="{802EB2C7-49A8-4119-8CD8-423386028244}"/>
              </a:ext>
            </a:extLst>
          </p:cNvPr>
          <p:cNvSpPr>
            <a:spLocks noChangeArrowheads="1"/>
          </p:cNvSpPr>
          <p:nvPr/>
        </p:nvSpPr>
        <p:spPr bwMode="auto">
          <a:xfrm>
            <a:off x="4860032" y="2276475"/>
            <a:ext cx="35997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600" b="1" dirty="0">
                <a:latin typeface="Calibri" panose="020F0502020204030204" pitchFamily="34" charset="0"/>
              </a:rPr>
              <a:t>Suspending the School Review process for 2013-14 provided a breathing space, but not a breakthrough for small school advocates</a:t>
            </a:r>
            <a:endParaRPr lang="en-CA" altLang="en-US" dirty="0">
              <a:latin typeface="Calibri" panose="020F0502020204030204" pitchFamily="34" charset="0"/>
            </a:endParaRPr>
          </a:p>
        </p:txBody>
      </p:sp>
      <p:sp>
        <p:nvSpPr>
          <p:cNvPr id="9" name="TextBox 8">
            <a:extLst>
              <a:ext uri="{FF2B5EF4-FFF2-40B4-BE49-F238E27FC236}">
                <a16:creationId xmlns:a16="http://schemas.microsoft.com/office/drawing/2014/main" id="{DC684F4D-7263-4C32-B49A-E0DBEFAD2929}"/>
              </a:ext>
            </a:extLst>
          </p:cNvPr>
          <p:cNvSpPr txBox="1"/>
          <p:nvPr/>
        </p:nvSpPr>
        <p:spPr>
          <a:xfrm>
            <a:off x="2267744" y="-4275856"/>
            <a:ext cx="3960440" cy="3841052"/>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CA" sz="1400" b="1" i="0" u="none" strike="noStrike" kern="1200" cap="none" spc="0" normalizeH="0" baseline="0" noProof="0" dirty="0">
                <a:ln>
                  <a:noFill/>
                </a:ln>
                <a:solidFill>
                  <a:prstClr val="black"/>
                </a:solidFill>
                <a:effectLst/>
                <a:uLnTx/>
                <a:uFillTx/>
                <a:latin typeface="Calibri"/>
                <a:ea typeface="+mn-ea"/>
                <a:cs typeface="+mn-cs"/>
              </a:rPr>
              <a:t>Declaring a provincial moratorium on the School Review process was hailed by the paper on April 4, 2013 as the right move, ending divisive exercise that had degenerated into “a dysfunctional trial” and opening the door to “a fairer more collaborative process.”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CA" sz="14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CA" sz="1400" b="1" i="0" u="none" strike="noStrike" kern="1200" cap="none" spc="0" normalizeH="0" baseline="0" noProof="0" dirty="0">
                <a:ln>
                  <a:noFill/>
                </a:ln>
                <a:solidFill>
                  <a:prstClr val="black"/>
                </a:solidFill>
                <a:effectLst/>
                <a:uLnTx/>
                <a:uFillTx/>
                <a:latin typeface="Calibri"/>
                <a:ea typeface="+mn-ea"/>
                <a:cs typeface="+mn-cs"/>
              </a:rPr>
              <a:t>	If it amounted only to a temporary cessation for electoral advantage, then the Herald editorial board saw it as a missed opportunity. “What is a step forward,” they emphasized,” is a commitment to come up with some models and criteria for the hub concept, or for other collaborative approaches to delivering education in small settings, that communities are genuinely eager to adopt.” ( Editorial, 4 April 2013). </a:t>
            </a:r>
          </a:p>
        </p:txBody>
      </p:sp>
      <p:sp>
        <p:nvSpPr>
          <p:cNvPr id="11" name="TextBox 10">
            <a:extLst>
              <a:ext uri="{FF2B5EF4-FFF2-40B4-BE49-F238E27FC236}">
                <a16:creationId xmlns:a16="http://schemas.microsoft.com/office/drawing/2014/main" id="{F09070E6-352B-42D2-9A9D-F68873529032}"/>
              </a:ext>
            </a:extLst>
          </p:cNvPr>
          <p:cNvSpPr txBox="1"/>
          <p:nvPr/>
        </p:nvSpPr>
        <p:spPr>
          <a:xfrm>
            <a:off x="2286000" y="-7446135"/>
            <a:ext cx="4572000" cy="1766637"/>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CA" sz="3200" b="1" i="0" u="none" strike="noStrike" kern="1200" cap="none" spc="0" normalizeH="0" baseline="0" noProof="0" dirty="0">
                <a:ln>
                  <a:noFill/>
                </a:ln>
                <a:solidFill>
                  <a:prstClr val="black"/>
                </a:solidFill>
                <a:effectLst/>
                <a:uLnTx/>
                <a:uFillTx/>
                <a:latin typeface="Calibri"/>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CA" sz="32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CA" sz="32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15" name="TextBox 14">
            <a:extLst>
              <a:ext uri="{FF2B5EF4-FFF2-40B4-BE49-F238E27FC236}">
                <a16:creationId xmlns:a16="http://schemas.microsoft.com/office/drawing/2014/main" id="{433DA61F-E0F7-4C70-BB73-04CEA48E9ACB}"/>
              </a:ext>
            </a:extLst>
          </p:cNvPr>
          <p:cNvSpPr txBox="1"/>
          <p:nvPr/>
        </p:nvSpPr>
        <p:spPr>
          <a:xfrm>
            <a:off x="5004048" y="3573016"/>
            <a:ext cx="3096344" cy="2074414"/>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CA"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Declaring a provincial moratorium on  the School Review process was hailed by </a:t>
            </a:r>
            <a:r>
              <a:rPr lang="en-CA" sz="1400" b="1" i="1" dirty="0">
                <a:solidFill>
                  <a:prstClr val="black"/>
                </a:solidFill>
                <a:latin typeface="Calibri"/>
              </a:rPr>
              <a:t>The Chronicle Herald</a:t>
            </a:r>
            <a:r>
              <a:rPr kumimoji="0" lang="en-CA" sz="1400" b="1"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CA"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on April 4, 2013 as the right move, ending divisive exercise that had degenerated into “a dysfunctional trial” and opening the door to “a fairer more collaborative process.”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CA"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AF0F-175A-435B-9D0A-9F01D9DB094E}"/>
              </a:ext>
            </a:extLst>
          </p:cNvPr>
          <p:cNvSpPr>
            <a:spLocks noGrp="1"/>
          </p:cNvSpPr>
          <p:nvPr>
            <p:ph type="title"/>
          </p:nvPr>
        </p:nvSpPr>
        <p:spPr/>
        <p:txBody>
          <a:bodyPr rtlCol="0">
            <a:normAutofit fontScale="90000"/>
          </a:bodyPr>
          <a:lstStyle/>
          <a:p>
            <a:pPr eaLnBrk="1" fontAlgn="auto" hangingPunct="1">
              <a:spcAft>
                <a:spcPts val="0"/>
              </a:spcAft>
              <a:defRPr/>
            </a:pPr>
            <a:br>
              <a:rPr lang="en-CA" b="1" dirty="0"/>
            </a:br>
            <a:r>
              <a:rPr lang="en-CA" b="1" dirty="0"/>
              <a:t>The Third Option:</a:t>
            </a:r>
            <a:br>
              <a:rPr lang="en-CA" b="1" dirty="0"/>
            </a:br>
            <a:r>
              <a:rPr lang="en-CA" b="1" dirty="0"/>
              <a:t>Community Hub Schools</a:t>
            </a:r>
            <a:br>
              <a:rPr lang="en-CA" dirty="0"/>
            </a:br>
            <a:endParaRPr lang="en-CA" dirty="0"/>
          </a:p>
        </p:txBody>
      </p:sp>
      <p:sp>
        <p:nvSpPr>
          <p:cNvPr id="4" name="Content Placeholder 3">
            <a:extLst>
              <a:ext uri="{FF2B5EF4-FFF2-40B4-BE49-F238E27FC236}">
                <a16:creationId xmlns:a16="http://schemas.microsoft.com/office/drawing/2014/main" id="{D804E9EF-A461-41CF-B784-9951D45BB073}"/>
              </a:ext>
            </a:extLst>
          </p:cNvPr>
          <p:cNvSpPr>
            <a:spLocks noGrp="1"/>
          </p:cNvSpPr>
          <p:nvPr>
            <p:ph sz="half" idx="1"/>
          </p:nvPr>
        </p:nvSpPr>
        <p:spPr/>
        <p:txBody>
          <a:bodyPr rtlCol="0">
            <a:normAutofit fontScale="55000" lnSpcReduction="20000"/>
          </a:bodyPr>
          <a:lstStyle/>
          <a:p>
            <a:pPr eaLnBrk="1" fontAlgn="auto" hangingPunct="1">
              <a:spcAft>
                <a:spcPts val="0"/>
              </a:spcAft>
              <a:buFont typeface="Arial" panose="020B0604020202020204" pitchFamily="34" charset="0"/>
              <a:buNone/>
              <a:defRPr/>
            </a:pPr>
            <a:r>
              <a:rPr lang="en-CA" dirty="0"/>
              <a:t>	</a:t>
            </a:r>
          </a:p>
          <a:p>
            <a:pPr eaLnBrk="1" fontAlgn="auto" hangingPunct="1">
              <a:spcAft>
                <a:spcPts val="0"/>
              </a:spcAft>
              <a:buFont typeface="Arial" panose="020B0604020202020204" pitchFamily="34" charset="0"/>
              <a:buNone/>
              <a:defRPr/>
            </a:pPr>
            <a:r>
              <a:rPr lang="en-CA" sz="2900" b="1" dirty="0"/>
              <a:t>	The seeds of rural regeneration were beginning to sprout in the winter of 2012-13, even in the shadow of the provincially-mandated School Review process. </a:t>
            </a:r>
          </a:p>
          <a:p>
            <a:pPr eaLnBrk="1" fontAlgn="auto" hangingPunct="1">
              <a:spcAft>
                <a:spcPts val="0"/>
              </a:spcAft>
              <a:buFont typeface="Arial" panose="020B0604020202020204" pitchFamily="34" charset="0"/>
              <a:buNone/>
              <a:defRPr/>
            </a:pPr>
            <a:endParaRPr lang="en-CA" sz="2900" b="1" dirty="0"/>
          </a:p>
          <a:p>
            <a:pPr eaLnBrk="1" fontAlgn="auto" hangingPunct="1">
              <a:spcAft>
                <a:spcPts val="0"/>
              </a:spcAft>
              <a:buFont typeface="Arial" panose="020B0604020202020204" pitchFamily="34" charset="0"/>
              <a:buNone/>
              <a:defRPr/>
            </a:pPr>
            <a:r>
              <a:rPr lang="en-CA" sz="2900" b="1" dirty="0"/>
              <a:t>	Three School Review Study Committees at Petite Riviere, Maitland, and River John rejected the “status quo trap,” declined to play the losing game, and generated their own community-based Third Options.  </a:t>
            </a:r>
          </a:p>
          <a:p>
            <a:pPr eaLnBrk="1" fontAlgn="auto" hangingPunct="1">
              <a:spcAft>
                <a:spcPts val="0"/>
              </a:spcAft>
              <a:buFont typeface="Arial" panose="020B0604020202020204" pitchFamily="34" charset="0"/>
              <a:buNone/>
              <a:defRPr/>
            </a:pPr>
            <a:endParaRPr lang="en-CA" sz="2900" b="1" dirty="0"/>
          </a:p>
          <a:p>
            <a:pPr eaLnBrk="1" fontAlgn="auto" hangingPunct="1">
              <a:spcAft>
                <a:spcPts val="0"/>
              </a:spcAft>
              <a:buFont typeface="Arial" panose="020B0604020202020204" pitchFamily="34" charset="0"/>
              <a:buNone/>
              <a:defRPr/>
            </a:pPr>
            <a:r>
              <a:rPr lang="en-CA" sz="2900" b="1" dirty="0"/>
              <a:t>	Not content to seek a reprieve, they got busy and produced incredibly innovative, community-building activities to fill the empty spaces and ensure the long-term sustainability of their schools. </a:t>
            </a:r>
          </a:p>
          <a:p>
            <a:pPr eaLnBrk="1" fontAlgn="auto" hangingPunct="1">
              <a:spcAft>
                <a:spcPts val="0"/>
              </a:spcAft>
              <a:defRPr/>
            </a:pPr>
            <a:endParaRPr lang="en-CA" dirty="0"/>
          </a:p>
        </p:txBody>
      </p:sp>
      <p:graphicFrame>
        <p:nvGraphicFramePr>
          <p:cNvPr id="2050" name="Object 2">
            <a:extLst>
              <a:ext uri="{FF2B5EF4-FFF2-40B4-BE49-F238E27FC236}">
                <a16:creationId xmlns:a16="http://schemas.microsoft.com/office/drawing/2014/main" id="{46C30A87-B277-42F0-8C89-9C8CC039610B}"/>
              </a:ext>
            </a:extLst>
          </p:cNvPr>
          <p:cNvGraphicFramePr>
            <a:graphicFrameLocks noGrp="1" noChangeAspect="1"/>
          </p:cNvGraphicFramePr>
          <p:nvPr>
            <p:ph sz="half" idx="2"/>
            <p:extLst>
              <p:ext uri="{D42A27DB-BD31-4B8C-83A1-F6EECF244321}">
                <p14:modId xmlns:p14="http://schemas.microsoft.com/office/powerpoint/2010/main" val="607540772"/>
              </p:ext>
            </p:extLst>
          </p:nvPr>
        </p:nvGraphicFramePr>
        <p:xfrm>
          <a:off x="4495800" y="1484312"/>
          <a:ext cx="4208463" cy="5446541"/>
        </p:xfrm>
        <a:graphic>
          <a:graphicData uri="http://schemas.openxmlformats.org/presentationml/2006/ole">
            <mc:AlternateContent xmlns:mc="http://schemas.openxmlformats.org/markup-compatibility/2006">
              <mc:Choice xmlns:v="urn:schemas-microsoft-com:vml" Requires="v">
                <p:oleObj spid="_x0000_s2096" name="Acrobat Document" r:id="rId3" imgW="7766280" imgH="10074240" progId="AcroExch.Document.7">
                  <p:embed/>
                </p:oleObj>
              </mc:Choice>
              <mc:Fallback>
                <p:oleObj name="Acrobat Document" r:id="rId3" imgW="7766280" imgH="10074240" progId="AcroExch.Document.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484312"/>
                        <a:ext cx="4208463" cy="5446541"/>
                      </a:xfrm>
                      <a:prstGeom prst="rect">
                        <a:avLst/>
                      </a:prstGeom>
                      <a:noFill/>
                      <a:ln>
                        <a:noFill/>
                      </a:ln>
                      <a:effectLst/>
                    </p:spPr>
                  </p:pic>
                </p:oleObj>
              </mc:Fallback>
            </mc:AlternateContent>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A5DC-ADAE-4A2F-B200-070F8E16EF9A}"/>
              </a:ext>
            </a:extLst>
          </p:cNvPr>
          <p:cNvSpPr>
            <a:spLocks noGrp="1"/>
          </p:cNvSpPr>
          <p:nvPr>
            <p:ph type="title"/>
          </p:nvPr>
        </p:nvSpPr>
        <p:spPr/>
        <p:txBody>
          <a:bodyPr rtlCol="0">
            <a:normAutofit fontScale="90000"/>
          </a:bodyPr>
          <a:lstStyle/>
          <a:p>
            <a:pPr eaLnBrk="1" fontAlgn="auto" hangingPunct="1">
              <a:spcAft>
                <a:spcPts val="0"/>
              </a:spcAft>
              <a:defRPr/>
            </a:pPr>
            <a:r>
              <a:rPr lang="en-CA" dirty="0"/>
              <a:t>What Would a True ‘Community Hub School’ Look Like? </a:t>
            </a:r>
          </a:p>
        </p:txBody>
      </p:sp>
      <p:sp>
        <p:nvSpPr>
          <p:cNvPr id="3" name="Content Placeholder 2">
            <a:extLst>
              <a:ext uri="{FF2B5EF4-FFF2-40B4-BE49-F238E27FC236}">
                <a16:creationId xmlns:a16="http://schemas.microsoft.com/office/drawing/2014/main" id="{4150443F-2AB7-42B6-967E-0683170929EB}"/>
              </a:ext>
            </a:extLst>
          </p:cNvPr>
          <p:cNvSpPr>
            <a:spLocks noGrp="1"/>
          </p:cNvSpPr>
          <p:nvPr>
            <p:ph sz="half" idx="1"/>
          </p:nvPr>
        </p:nvSpPr>
        <p:spPr/>
        <p:txBody>
          <a:bodyPr rtlCol="0">
            <a:normAutofit fontScale="70000" lnSpcReduction="20000"/>
          </a:bodyPr>
          <a:lstStyle/>
          <a:p>
            <a:pPr eaLnBrk="1" fontAlgn="auto" hangingPunct="1">
              <a:spcAft>
                <a:spcPts val="0"/>
              </a:spcAft>
              <a:buFont typeface="Arial" panose="020B0604020202020204" pitchFamily="34" charset="0"/>
              <a:buNone/>
              <a:defRPr/>
            </a:pPr>
            <a:endParaRPr lang="en-CA" dirty="0"/>
          </a:p>
          <a:p>
            <a:pPr eaLnBrk="1" fontAlgn="auto" hangingPunct="1">
              <a:spcAft>
                <a:spcPts val="0"/>
              </a:spcAft>
              <a:buFont typeface="Arial" panose="020B0604020202020204" pitchFamily="34" charset="0"/>
              <a:buNone/>
              <a:defRPr/>
            </a:pPr>
            <a:r>
              <a:rPr lang="en-CA" dirty="0"/>
              <a:t>	  “A community hub,” according to leading advocate </a:t>
            </a:r>
            <a:r>
              <a:rPr lang="en-CA" b="1" dirty="0"/>
              <a:t>Dr. David </a:t>
            </a:r>
            <a:r>
              <a:rPr lang="en-CA" b="1" dirty="0" err="1"/>
              <a:t>Clandfield</a:t>
            </a:r>
            <a:r>
              <a:rPr lang="en-CA" b="1" dirty="0"/>
              <a:t>,</a:t>
            </a:r>
            <a:r>
              <a:rPr lang="en-CA" dirty="0"/>
              <a:t> was “a central gathering place for people, their activities, and events. “ </a:t>
            </a:r>
          </a:p>
          <a:p>
            <a:pPr eaLnBrk="1" fontAlgn="auto" hangingPunct="1">
              <a:spcAft>
                <a:spcPts val="0"/>
              </a:spcAft>
              <a:buFont typeface="Arial" panose="020B0604020202020204" pitchFamily="34" charset="0"/>
              <a:buNone/>
              <a:defRPr/>
            </a:pPr>
            <a:endParaRPr lang="en-CA" dirty="0"/>
          </a:p>
          <a:p>
            <a:pPr eaLnBrk="1" fontAlgn="auto" hangingPunct="1">
              <a:spcAft>
                <a:spcPts val="0"/>
              </a:spcAft>
              <a:buFont typeface="Arial" panose="020B0604020202020204" pitchFamily="34" charset="0"/>
              <a:buNone/>
              <a:defRPr/>
            </a:pPr>
            <a:r>
              <a:rPr lang="en-CA" dirty="0"/>
              <a:t>	It’s more than just “a high-use multipurpose centre” and more of  “a two-way hub” where “children’s learning activities within the school contribute to  community development” and, in turn, “ community activities contribute to, and enrich, children’s learning within the school.” (</a:t>
            </a:r>
            <a:r>
              <a:rPr lang="en-CA" dirty="0" err="1"/>
              <a:t>Clandfield</a:t>
            </a:r>
            <a:r>
              <a:rPr lang="en-CA" dirty="0"/>
              <a:t>, 2010)</a:t>
            </a:r>
          </a:p>
          <a:p>
            <a:pPr eaLnBrk="1" fontAlgn="auto" hangingPunct="1">
              <a:spcAft>
                <a:spcPts val="0"/>
              </a:spcAft>
              <a:defRPr/>
            </a:pPr>
            <a:endParaRPr lang="en-CA" dirty="0"/>
          </a:p>
        </p:txBody>
      </p:sp>
      <p:pic>
        <p:nvPicPr>
          <p:cNvPr id="29700" name="Picture 2" descr="C:\Users\Paul Bennett\Documents\LastStandPhotos\8.2ClandfieldDavid.jpg">
            <a:extLst>
              <a:ext uri="{FF2B5EF4-FFF2-40B4-BE49-F238E27FC236}">
                <a16:creationId xmlns:a16="http://schemas.microsoft.com/office/drawing/2014/main" id="{1654B161-A7C4-443A-B155-C2AD4040ED2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06950" y="1600200"/>
            <a:ext cx="3721100" cy="4525963"/>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72B58C90-8D51-4036-AC46-78206604B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404813"/>
            <a:ext cx="4329112"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473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6210"/>
          </a:xfrm>
        </p:spPr>
        <p:txBody>
          <a:bodyPr/>
          <a:lstStyle/>
          <a:p>
            <a:br>
              <a:rPr lang="en-CA" dirty="0"/>
            </a:br>
            <a:r>
              <a:rPr lang="en-CA" dirty="0"/>
              <a:t>A Pyrrhic Victory?:</a:t>
            </a:r>
            <a:br>
              <a:rPr lang="en-CA" dirty="0"/>
            </a:br>
            <a:r>
              <a:rPr lang="en-CA" sz="3200" dirty="0"/>
              <a:t>The revised Nova Scotia School Review Model </a:t>
            </a:r>
            <a:br>
              <a:rPr lang="en-CA" sz="3200" dirty="0"/>
            </a:br>
            <a:r>
              <a:rPr lang="en-CA" sz="1600" b="1" dirty="0"/>
              <a:t>incorporated Hub School provision and enacted as Amendment to Education Act, 2014</a:t>
            </a:r>
            <a:br>
              <a:rPr lang="en-CA" sz="3200" dirty="0"/>
            </a:br>
            <a:endParaRPr lang="en-CA"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5175" y="2276872"/>
            <a:ext cx="4273650" cy="3602616"/>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A32E8D8-69CD-442B-B136-64D4943AEB9C}"/>
              </a:ext>
            </a:extLst>
          </p:cNvPr>
          <p:cNvSpPr>
            <a:spLocks noGrp="1"/>
          </p:cNvSpPr>
          <p:nvPr>
            <p:ph type="title"/>
          </p:nvPr>
        </p:nvSpPr>
        <p:spPr/>
        <p:txBody>
          <a:bodyPr rtlCol="0">
            <a:normAutofit fontScale="90000"/>
          </a:bodyPr>
          <a:lstStyle/>
          <a:p>
            <a:pPr eaLnBrk="1" fontAlgn="auto" hangingPunct="1">
              <a:spcAft>
                <a:spcPts val="0"/>
              </a:spcAft>
              <a:defRPr/>
            </a:pPr>
            <a:r>
              <a:rPr lang="en-CA" dirty="0"/>
              <a:t>Confronting the Cycle of Decline: </a:t>
            </a:r>
            <a:br>
              <a:rPr lang="en-CA" dirty="0"/>
            </a:br>
            <a:r>
              <a:rPr lang="en-CA" sz="3100" dirty="0"/>
              <a:t>A Schools-at-the Centre Strategy for Rural Renewal </a:t>
            </a:r>
            <a:endParaRPr lang="en-CA" sz="3100" i="1" dirty="0"/>
          </a:p>
        </p:txBody>
      </p:sp>
      <p:sp>
        <p:nvSpPr>
          <p:cNvPr id="11" name="Content Placeholder 10">
            <a:extLst>
              <a:ext uri="{FF2B5EF4-FFF2-40B4-BE49-F238E27FC236}">
                <a16:creationId xmlns:a16="http://schemas.microsoft.com/office/drawing/2014/main" id="{5612A439-5A6D-4975-8355-0686B3CBB0C9}"/>
              </a:ext>
            </a:extLst>
          </p:cNvPr>
          <p:cNvSpPr>
            <a:spLocks noGrp="1"/>
          </p:cNvSpPr>
          <p:nvPr>
            <p:ph idx="1"/>
          </p:nvPr>
        </p:nvSpPr>
        <p:spPr/>
        <p:txBody>
          <a:bodyPr rtlCol="0">
            <a:normAutofit fontScale="25000" lnSpcReduction="20000"/>
          </a:bodyPr>
          <a:lstStyle/>
          <a:p>
            <a:pPr algn="ctr" eaLnBrk="1" fontAlgn="auto" hangingPunct="1">
              <a:spcAft>
                <a:spcPts val="0"/>
              </a:spcAft>
              <a:buFont typeface="Arial" panose="020B0604020202020204" pitchFamily="34" charset="0"/>
              <a:buNone/>
              <a:defRPr/>
            </a:pPr>
            <a:endParaRPr lang="en-US" dirty="0"/>
          </a:p>
          <a:p>
            <a:pPr algn="ctr" eaLnBrk="1" fontAlgn="auto" hangingPunct="1">
              <a:spcAft>
                <a:spcPts val="0"/>
              </a:spcAft>
              <a:buFont typeface="Arial" panose="020B0604020202020204" pitchFamily="34" charset="0"/>
              <a:buNone/>
              <a:defRPr/>
            </a:pPr>
            <a:endParaRPr lang="en-US" dirty="0"/>
          </a:p>
          <a:p>
            <a:pPr algn="ctr" eaLnBrk="1" fontAlgn="auto" hangingPunct="1">
              <a:spcAft>
                <a:spcPts val="0"/>
              </a:spcAft>
              <a:buFont typeface="Arial" panose="020B0604020202020204" pitchFamily="34" charset="0"/>
              <a:buNone/>
              <a:defRPr/>
            </a:pPr>
            <a:endParaRPr lang="en-US" dirty="0"/>
          </a:p>
          <a:p>
            <a:pPr algn="ctr" eaLnBrk="1" fontAlgn="auto" hangingPunct="1">
              <a:spcAft>
                <a:spcPts val="0"/>
              </a:spcAft>
              <a:buFont typeface="Arial" panose="020B0604020202020204" pitchFamily="34" charset="0"/>
              <a:buNone/>
              <a:defRPr/>
            </a:pPr>
            <a:endParaRPr lang="en-US" dirty="0"/>
          </a:p>
          <a:p>
            <a:pPr algn="ctr" eaLnBrk="1" fontAlgn="auto" hangingPunct="1">
              <a:spcAft>
                <a:spcPts val="0"/>
              </a:spcAft>
              <a:buFont typeface="Arial" panose="020B0604020202020204" pitchFamily="34" charset="0"/>
              <a:buNone/>
              <a:defRPr/>
            </a:pPr>
            <a:endParaRPr lang="en-US" dirty="0"/>
          </a:p>
          <a:p>
            <a:pPr algn="ctr" eaLnBrk="1" fontAlgn="auto" hangingPunct="1">
              <a:spcAft>
                <a:spcPts val="0"/>
              </a:spcAft>
              <a:buFont typeface="Arial" panose="020B0604020202020204" pitchFamily="34" charset="0"/>
              <a:buNone/>
              <a:defRPr/>
            </a:pPr>
            <a:endParaRPr lang="en-US" dirty="0"/>
          </a:p>
          <a:p>
            <a:pPr algn="ctr" eaLnBrk="1" fontAlgn="auto" hangingPunct="1">
              <a:spcAft>
                <a:spcPts val="0"/>
              </a:spcAft>
              <a:buFont typeface="Arial" panose="020B0604020202020204" pitchFamily="34" charset="0"/>
              <a:buNone/>
              <a:defRPr/>
            </a:pPr>
            <a:endParaRPr lang="en-US" dirty="0"/>
          </a:p>
          <a:p>
            <a:pPr algn="ctr" eaLnBrk="1" fontAlgn="auto" hangingPunct="1">
              <a:spcAft>
                <a:spcPts val="0"/>
              </a:spcAft>
              <a:buFont typeface="Arial" panose="020B0604020202020204" pitchFamily="34" charset="0"/>
              <a:buNone/>
              <a:defRPr/>
            </a:pPr>
            <a:endParaRPr lang="en-US" dirty="0"/>
          </a:p>
          <a:p>
            <a:pPr algn="ctr" eaLnBrk="1" fontAlgn="auto" hangingPunct="1">
              <a:spcAft>
                <a:spcPts val="0"/>
              </a:spcAft>
              <a:buFont typeface="Arial" panose="020B0604020202020204" pitchFamily="34" charset="0"/>
              <a:buNone/>
              <a:defRPr/>
            </a:pPr>
            <a:endParaRPr lang="en-US" dirty="0"/>
          </a:p>
          <a:p>
            <a:pPr algn="ctr" eaLnBrk="1" fontAlgn="auto" hangingPunct="1">
              <a:spcAft>
                <a:spcPts val="0"/>
              </a:spcAft>
              <a:buFont typeface="Arial" panose="020B0604020202020204" pitchFamily="34" charset="0"/>
              <a:buNone/>
              <a:defRPr/>
            </a:pPr>
            <a:endParaRPr lang="en-US" dirty="0"/>
          </a:p>
          <a:p>
            <a:pPr algn="ctr" eaLnBrk="1" fontAlgn="auto" hangingPunct="1">
              <a:spcAft>
                <a:spcPts val="0"/>
              </a:spcAft>
              <a:buFont typeface="Arial" panose="020B0604020202020204" pitchFamily="34" charset="0"/>
              <a:buNone/>
              <a:defRPr/>
            </a:pPr>
            <a:endParaRPr lang="en-US" dirty="0"/>
          </a:p>
          <a:p>
            <a:pPr algn="ctr" eaLnBrk="1" fontAlgn="auto" hangingPunct="1">
              <a:spcAft>
                <a:spcPts val="0"/>
              </a:spcAft>
              <a:buFont typeface="Arial" panose="020B0604020202020204" pitchFamily="34" charset="0"/>
              <a:buNone/>
              <a:defRPr/>
            </a:pPr>
            <a:endParaRPr lang="en-US" dirty="0"/>
          </a:p>
          <a:p>
            <a:pPr algn="ctr" eaLnBrk="1" fontAlgn="auto" hangingPunct="1">
              <a:spcAft>
                <a:spcPts val="0"/>
              </a:spcAft>
              <a:buFont typeface="Arial" panose="020B0604020202020204" pitchFamily="34" charset="0"/>
              <a:buNone/>
              <a:defRPr/>
            </a:pPr>
            <a:endParaRPr lang="en-US" dirty="0"/>
          </a:p>
          <a:p>
            <a:pPr algn="ctr" eaLnBrk="1" fontAlgn="auto" hangingPunct="1">
              <a:spcAft>
                <a:spcPts val="0"/>
              </a:spcAft>
              <a:buFont typeface="Arial" panose="020B0604020202020204" pitchFamily="34" charset="0"/>
              <a:buNone/>
              <a:defRPr/>
            </a:pPr>
            <a:endParaRPr lang="en-US" sz="4500" dirty="0"/>
          </a:p>
          <a:p>
            <a:pPr algn="ctr" eaLnBrk="1" fontAlgn="auto" hangingPunct="1">
              <a:spcAft>
                <a:spcPts val="0"/>
              </a:spcAft>
              <a:buFont typeface="Arial" panose="020B0604020202020204" pitchFamily="34" charset="0"/>
              <a:buNone/>
              <a:defRPr/>
            </a:pPr>
            <a:endParaRPr lang="en-US" sz="4500" dirty="0"/>
          </a:p>
          <a:p>
            <a:pPr algn="ctr" eaLnBrk="1" fontAlgn="auto" hangingPunct="1">
              <a:spcAft>
                <a:spcPts val="0"/>
              </a:spcAft>
              <a:buFont typeface="Arial" panose="020B0604020202020204" pitchFamily="34" charset="0"/>
              <a:buNone/>
              <a:defRPr/>
            </a:pPr>
            <a:endParaRPr lang="en-US" sz="4500" dirty="0"/>
          </a:p>
          <a:p>
            <a:pPr algn="ctr" eaLnBrk="1" fontAlgn="auto" hangingPunct="1">
              <a:spcAft>
                <a:spcPts val="0"/>
              </a:spcAft>
              <a:buFont typeface="Arial" panose="020B0604020202020204" pitchFamily="34" charset="0"/>
              <a:buNone/>
              <a:defRPr/>
            </a:pPr>
            <a:endParaRPr lang="en-US" sz="4500" dirty="0"/>
          </a:p>
          <a:p>
            <a:pPr algn="ctr" eaLnBrk="1" fontAlgn="auto" hangingPunct="1">
              <a:spcAft>
                <a:spcPts val="0"/>
              </a:spcAft>
              <a:buFont typeface="Arial" panose="020B0604020202020204" pitchFamily="34" charset="0"/>
              <a:buNone/>
              <a:defRPr/>
            </a:pPr>
            <a:endParaRPr lang="en-US" sz="6400" b="1" dirty="0"/>
          </a:p>
          <a:p>
            <a:pPr algn="ctr" eaLnBrk="1" fontAlgn="auto" hangingPunct="1">
              <a:spcAft>
                <a:spcPts val="0"/>
              </a:spcAft>
              <a:buFont typeface="Arial" panose="020B0604020202020204" pitchFamily="34" charset="0"/>
              <a:buNone/>
              <a:defRPr/>
            </a:pPr>
            <a:endParaRPr lang="en-US" sz="6400" b="1" dirty="0"/>
          </a:p>
          <a:p>
            <a:pPr algn="ctr" eaLnBrk="1" fontAlgn="auto" hangingPunct="1">
              <a:spcAft>
                <a:spcPts val="0"/>
              </a:spcAft>
              <a:buFont typeface="Arial" panose="020B0604020202020204" pitchFamily="34" charset="0"/>
              <a:buNone/>
              <a:defRPr/>
            </a:pPr>
            <a:r>
              <a:rPr lang="en-US" sz="6400" b="1" dirty="0"/>
              <a:t>“In rural Canada, schools are more than just places where children and youth earn an</a:t>
            </a:r>
            <a:endParaRPr lang="en-CA" sz="6400" b="1" dirty="0"/>
          </a:p>
          <a:p>
            <a:pPr algn="ctr" eaLnBrk="1" fontAlgn="auto" hangingPunct="1">
              <a:spcAft>
                <a:spcPts val="0"/>
              </a:spcAft>
              <a:buFont typeface="Arial" panose="020B0604020202020204" pitchFamily="34" charset="0"/>
              <a:buNone/>
              <a:defRPr/>
            </a:pPr>
            <a:r>
              <a:rPr lang="en-US" sz="6400" b="1" dirty="0"/>
              <a:t>education.  They are also the hub and lifeblood of the community. When the local school</a:t>
            </a:r>
            <a:endParaRPr lang="en-CA" sz="6400" b="1" dirty="0"/>
          </a:p>
          <a:p>
            <a:pPr algn="ctr" eaLnBrk="1" fontAlgn="auto" hangingPunct="1">
              <a:spcAft>
                <a:spcPts val="0"/>
              </a:spcAft>
              <a:buFont typeface="Arial" panose="020B0604020202020204" pitchFamily="34" charset="0"/>
              <a:buNone/>
              <a:defRPr/>
            </a:pPr>
            <a:r>
              <a:rPr lang="en-US" sz="6400" b="1" dirty="0"/>
              <a:t>goes, all too often so does the community.” </a:t>
            </a:r>
            <a:endParaRPr lang="en-CA" sz="6400" b="1" dirty="0"/>
          </a:p>
          <a:p>
            <a:pPr marL="0" indent="0" eaLnBrk="1" fontAlgn="auto" hangingPunct="1">
              <a:spcAft>
                <a:spcPts val="0"/>
              </a:spcAft>
              <a:buNone/>
              <a:defRPr/>
            </a:pPr>
            <a:endParaRPr lang="en-US" b="1" i="1" dirty="0"/>
          </a:p>
          <a:p>
            <a:pPr marL="0" indent="0" eaLnBrk="1" fontAlgn="auto" hangingPunct="1">
              <a:spcAft>
                <a:spcPts val="0"/>
              </a:spcAft>
              <a:buNone/>
              <a:defRPr/>
            </a:pPr>
            <a:r>
              <a:rPr lang="en-US" sz="6400" b="1" i="1" dirty="0"/>
              <a:t>	Beyond Freefall: Halting Rural Poverty</a:t>
            </a:r>
            <a:r>
              <a:rPr lang="en-US" sz="6400" b="1" dirty="0"/>
              <a:t> , Final Report of the Standing Senate 	Committee on Agriculture and Forestry (June 2008)</a:t>
            </a:r>
            <a:endParaRPr lang="en-CA" sz="6400" dirty="0"/>
          </a:p>
          <a:p>
            <a:pPr eaLnBrk="1" fontAlgn="auto" hangingPunct="1">
              <a:spcAft>
                <a:spcPts val="0"/>
              </a:spcAft>
              <a:buFont typeface="Arial" panose="020B0604020202020204" pitchFamily="34" charset="0"/>
              <a:buNone/>
              <a:defRPr/>
            </a:pPr>
            <a:r>
              <a:rPr lang="en-US" b="1" dirty="0"/>
              <a:t> </a:t>
            </a:r>
            <a:endParaRPr lang="en-CA" dirty="0"/>
          </a:p>
          <a:p>
            <a:pPr eaLnBrk="1" fontAlgn="auto" hangingPunct="1">
              <a:spcAft>
                <a:spcPts val="0"/>
              </a:spcAft>
              <a:buFont typeface="Arial" panose="020B0604020202020204" pitchFamily="34" charset="0"/>
              <a:buNone/>
              <a:defRPr/>
            </a:pPr>
            <a:r>
              <a:rPr lang="en-US" b="1" dirty="0"/>
              <a:t> </a:t>
            </a:r>
            <a:endParaRPr lang="en-CA" dirty="0"/>
          </a:p>
          <a:p>
            <a:pPr eaLnBrk="1" fontAlgn="auto" hangingPunct="1">
              <a:spcAft>
                <a:spcPts val="0"/>
              </a:spcAft>
              <a:defRPr/>
            </a:pPr>
            <a:endParaRPr lang="en-CA" dirty="0"/>
          </a:p>
        </p:txBody>
      </p:sp>
      <p:pic>
        <p:nvPicPr>
          <p:cNvPr id="2" name="Picture 1">
            <a:extLst>
              <a:ext uri="{FF2B5EF4-FFF2-40B4-BE49-F238E27FC236}">
                <a16:creationId xmlns:a16="http://schemas.microsoft.com/office/drawing/2014/main" id="{FEAC4D99-9C18-4796-9378-D69A99AA8093}"/>
              </a:ext>
            </a:extLst>
          </p:cNvPr>
          <p:cNvPicPr>
            <a:picLocks noChangeAspect="1"/>
          </p:cNvPicPr>
          <p:nvPr/>
        </p:nvPicPr>
        <p:blipFill>
          <a:blip r:embed="rId2"/>
          <a:stretch>
            <a:fillRect/>
          </a:stretch>
        </p:blipFill>
        <p:spPr>
          <a:xfrm>
            <a:off x="899592" y="1532027"/>
            <a:ext cx="3527289" cy="2328585"/>
          </a:xfrm>
          <a:prstGeom prst="rect">
            <a:avLst/>
          </a:prstGeom>
        </p:spPr>
      </p:pic>
      <p:pic>
        <p:nvPicPr>
          <p:cNvPr id="3" name="Picture 2">
            <a:extLst>
              <a:ext uri="{FF2B5EF4-FFF2-40B4-BE49-F238E27FC236}">
                <a16:creationId xmlns:a16="http://schemas.microsoft.com/office/drawing/2014/main" id="{C12AF6C8-2FF7-4F59-9754-B2DD8612A536}"/>
              </a:ext>
            </a:extLst>
          </p:cNvPr>
          <p:cNvPicPr>
            <a:picLocks noChangeAspect="1"/>
          </p:cNvPicPr>
          <p:nvPr/>
        </p:nvPicPr>
        <p:blipFill>
          <a:blip r:embed="rId3"/>
          <a:stretch>
            <a:fillRect/>
          </a:stretch>
        </p:blipFill>
        <p:spPr>
          <a:xfrm>
            <a:off x="5057591" y="1532027"/>
            <a:ext cx="2682761" cy="261705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971600" y="2129953"/>
            <a:ext cx="7272808"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400" b="1" dirty="0">
                <a:solidFill>
                  <a:prstClr val="black"/>
                </a:solidFill>
                <a:latin typeface="Arial" charset="0"/>
                <a:cs typeface="Arial" charset="0"/>
              </a:rPr>
              <a:t>One critically-important lesson –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400" b="1" dirty="0">
                <a:solidFill>
                  <a:prstClr val="black"/>
                </a:solidFill>
                <a:latin typeface="Arial" charset="0"/>
                <a:cs typeface="Arial" charset="0"/>
              </a:rPr>
              <a:t>getting Hub Schools recognized is only half the battle. </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1400" b="1" dirty="0">
              <a:solidFill>
                <a:prstClr val="black"/>
              </a:solidFill>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a:solidFill>
                  <a:prstClr val="black"/>
                </a:solidFill>
                <a:latin typeface="Arial" charset="0"/>
                <a:cs typeface="Arial" charset="0"/>
              </a:rPr>
              <a:t>Suffocation by Regulation </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1400" b="1" dirty="0">
              <a:solidFill>
                <a:prstClr val="black"/>
              </a:solidFill>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400" b="1" dirty="0">
                <a:solidFill>
                  <a:prstClr val="black"/>
                </a:solidFill>
                <a:latin typeface="Arial" charset="0"/>
                <a:cs typeface="Arial" charset="0"/>
              </a:rPr>
              <a:t>Nova Scotia’s</a:t>
            </a: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 new Hub School Model regulations released in July 2014 imposed a whole new set of hurdles that made it doubly difficult to secure final approval to proceed with a conversion to Community Hub School. One School Superintendent (Gary Clarke, CCRSB) in October 2014 made that abundantly clear outlining the new rules in a talk entitled “</a:t>
            </a:r>
            <a:r>
              <a:rPr kumimoji="0" lang="en-US" sz="1400" b="1" i="1" u="none" strike="noStrike" kern="1200" cap="none" spc="0" normalizeH="0" baseline="0" noProof="0" dirty="0">
                <a:ln>
                  <a:noFill/>
                </a:ln>
                <a:solidFill>
                  <a:prstClr val="black"/>
                </a:solidFill>
                <a:effectLst/>
                <a:uLnTx/>
                <a:uFillTx/>
                <a:latin typeface="Arial" charset="0"/>
                <a:ea typeface="+mn-ea"/>
                <a:cs typeface="Arial" charset="0"/>
              </a:rPr>
              <a:t>The Operation, Opportunities and Challenges of the Community Hub Model.”</a:t>
            </a: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  </a:t>
            </a:r>
            <a:endParaRPr lang="en-US" sz="1400" b="1" dirty="0">
              <a:solidFill>
                <a:prstClr val="black"/>
              </a:solidFill>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1400" b="1" dirty="0">
              <a:solidFill>
                <a:prstClr val="black"/>
              </a:solidFill>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400" b="1" dirty="0">
                <a:solidFill>
                  <a:prstClr val="black"/>
                </a:solidFill>
                <a:latin typeface="Arial" charset="0"/>
                <a:cs typeface="Arial" charset="0"/>
              </a:rPr>
              <a:t>After three years of community development advocacy, t</a:t>
            </a: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he Superintendent in charge of advancing the project still didn’t seem to “get it</a:t>
            </a:r>
            <a:r>
              <a:rPr lang="en-US" sz="1400" b="1" dirty="0">
                <a:solidFill>
                  <a:prstClr val="black"/>
                </a:solidFill>
                <a:latin typeface="Arial" charset="0"/>
                <a:cs typeface="Arial" charset="0"/>
              </a:rPr>
              <a:t>.” Great ideas can be suffocated during implementation. </a:t>
            </a: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More work would be required to open the school doors to the community and let social innovation in.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6866" name="AutoShape 2" descr="NSSSILogo">
            <a:hlinkClick r:id="rId2"/>
          </p:cNvPr>
          <p:cNvSpPr>
            <a:spLocks noChangeAspect="1" noChangeArrowheads="1"/>
          </p:cNvSpPr>
          <p:nvPr/>
        </p:nvSpPr>
        <p:spPr bwMode="auto">
          <a:xfrm>
            <a:off x="155575" y="-746125"/>
            <a:ext cx="304800" cy="304800"/>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6867" name="AutoShape 3" descr="NewDawnErikaShea">
            <a:hlinkClick r:id="rId3"/>
          </p:cNvPr>
          <p:cNvSpPr>
            <a:spLocks noChangeAspect="1" noChangeArrowheads="1"/>
          </p:cNvSpPr>
          <p:nvPr/>
        </p:nvSpPr>
        <p:spPr bwMode="auto">
          <a:xfrm>
            <a:off x="683567" y="1556792"/>
            <a:ext cx="7920881" cy="788665"/>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Arial" charset="0"/>
              </a:rPr>
              <a:t>The Community Hub School: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Arial" charset="0"/>
              </a:rPr>
              <a:t>Where’s the Spark of Social Innovation?</a:t>
            </a:r>
          </a:p>
        </p:txBody>
      </p:sp>
      <p:pic>
        <p:nvPicPr>
          <p:cNvPr id="36868" name="Picture 4" descr="C:\Users\Paul Bennett\Documents\NovaERA\NSSSILogo.jpg"/>
          <p:cNvPicPr>
            <a:picLocks noChangeAspect="1" noChangeArrowheads="1"/>
          </p:cNvPicPr>
          <p:nvPr/>
        </p:nvPicPr>
        <p:blipFill>
          <a:blip r:embed="rId4" cstate="print"/>
          <a:srcRect/>
          <a:stretch>
            <a:fillRect/>
          </a:stretch>
        </p:blipFill>
        <p:spPr bwMode="auto">
          <a:xfrm>
            <a:off x="307975" y="630957"/>
            <a:ext cx="1714500" cy="1714500"/>
          </a:xfrm>
          <a:prstGeom prst="rect">
            <a:avLst/>
          </a:prstGeom>
          <a:noFill/>
        </p:spPr>
      </p:pic>
      <p:pic>
        <p:nvPicPr>
          <p:cNvPr id="12" name="Picture 1" descr="C:\Users\Paul Bennett\Documents\NovaERA\RiverJohnCALogojpg.jpg"/>
          <p:cNvPicPr>
            <a:picLocks noChangeAspect="1" noChangeArrowheads="1"/>
          </p:cNvPicPr>
          <p:nvPr/>
        </p:nvPicPr>
        <p:blipFill>
          <a:blip r:embed="rId5" cstate="print"/>
          <a:srcRect/>
          <a:stretch>
            <a:fillRect/>
          </a:stretch>
        </p:blipFill>
        <p:spPr bwMode="auto">
          <a:xfrm>
            <a:off x="7117095" y="613239"/>
            <a:ext cx="1512168" cy="1512168"/>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a:extLst>
              <a:ext uri="{FF2B5EF4-FFF2-40B4-BE49-F238E27FC236}">
                <a16:creationId xmlns:a16="http://schemas.microsoft.com/office/drawing/2014/main" id="{595511B0-58EF-4250-9C9D-4C91B803DE23}"/>
              </a:ext>
            </a:extLst>
          </p:cNvPr>
          <p:cNvSpPr>
            <a:spLocks noGrp="1"/>
          </p:cNvSpPr>
          <p:nvPr>
            <p:ph type="title"/>
          </p:nvPr>
        </p:nvSpPr>
        <p:spPr/>
        <p:txBody>
          <a:bodyPr/>
          <a:lstStyle/>
          <a:p>
            <a:pPr eaLnBrk="1" hangingPunct="1"/>
            <a:r>
              <a:rPr lang="en-CA" altLang="en-US" sz="3600"/>
              <a:t>SHEREE FITCH </a:t>
            </a:r>
            <a:br>
              <a:rPr lang="en-CA" altLang="en-US"/>
            </a:br>
            <a:r>
              <a:rPr lang="en-CA" altLang="en-US"/>
              <a:t>on SMALL SCHOOLS </a:t>
            </a:r>
          </a:p>
        </p:txBody>
      </p:sp>
      <p:sp>
        <p:nvSpPr>
          <p:cNvPr id="5" name="Content Placeholder 4">
            <a:extLst>
              <a:ext uri="{FF2B5EF4-FFF2-40B4-BE49-F238E27FC236}">
                <a16:creationId xmlns:a16="http://schemas.microsoft.com/office/drawing/2014/main" id="{8C4EBA92-567C-4CCF-8D76-DAEC83D08937}"/>
              </a:ext>
            </a:extLst>
          </p:cNvPr>
          <p:cNvSpPr>
            <a:spLocks noGrp="1"/>
          </p:cNvSpPr>
          <p:nvPr>
            <p:ph idx="1"/>
          </p:nvPr>
        </p:nvSpPr>
        <p:spPr/>
        <p:txBody>
          <a:bodyPr rtlCol="0">
            <a:normAutofit fontScale="40000" lnSpcReduction="20000"/>
          </a:bodyPr>
          <a:lstStyle/>
          <a:p>
            <a:pPr algn="ctr" eaLnBrk="1" fontAlgn="auto" hangingPunct="1">
              <a:spcAft>
                <a:spcPts val="0"/>
              </a:spcAft>
              <a:buFont typeface="Arial" panose="020B0604020202020204" pitchFamily="34" charset="0"/>
              <a:buNone/>
              <a:defRPr/>
            </a:pPr>
            <a:endParaRPr lang="en-CA" b="1" dirty="0">
              <a:solidFill>
                <a:srgbClr val="0000FF"/>
              </a:solidFill>
              <a:hlinkClick r:id="rId2">
                <a:extLst>
                  <a:ext uri="{A12FA001-AC4F-418D-AE19-62706E023703}">
                    <ahyp:hlinkClr xmlns:ahyp="http://schemas.microsoft.com/office/drawing/2018/hyperlinkcolor" val="tx"/>
                  </a:ext>
                </a:extLst>
              </a:hlinkClick>
            </a:endParaRPr>
          </a:p>
          <a:p>
            <a:pPr algn="ctr" eaLnBrk="1" fontAlgn="auto" hangingPunct="1">
              <a:spcAft>
                <a:spcPts val="0"/>
              </a:spcAft>
              <a:buFont typeface="Arial" panose="020B0604020202020204" pitchFamily="34" charset="0"/>
              <a:buNone/>
              <a:defRPr/>
            </a:pPr>
            <a:endParaRPr lang="en-CA" b="1" dirty="0">
              <a:solidFill>
                <a:srgbClr val="0000FF"/>
              </a:solidFill>
              <a:hlinkClick r:id="rId2">
                <a:extLst>
                  <a:ext uri="{A12FA001-AC4F-418D-AE19-62706E023703}">
                    <ahyp:hlinkClr xmlns:ahyp="http://schemas.microsoft.com/office/drawing/2018/hyperlinkcolor" val="tx"/>
                  </a:ext>
                </a:extLst>
              </a:hlinkClick>
            </a:endParaRPr>
          </a:p>
          <a:p>
            <a:pPr algn="ctr" eaLnBrk="1" fontAlgn="auto" hangingPunct="1">
              <a:spcAft>
                <a:spcPts val="0"/>
              </a:spcAft>
              <a:buFont typeface="Arial" panose="020B0604020202020204" pitchFamily="34" charset="0"/>
              <a:buNone/>
              <a:defRPr/>
            </a:pPr>
            <a:r>
              <a:rPr lang="en-CA" sz="4500" b="1" dirty="0">
                <a:hlinkClick r:id="rId2">
                  <a:extLst>
                    <a:ext uri="{A12FA001-AC4F-418D-AE19-62706E023703}">
                      <ahyp:hlinkClr xmlns:ahyp="http://schemas.microsoft.com/office/drawing/2018/hyperlinkcolor" val="tx"/>
                    </a:ext>
                  </a:extLst>
                </a:hlinkClick>
              </a:rPr>
              <a:t>Maybe It Takes a Child To Raise A Village  </a:t>
            </a:r>
            <a:r>
              <a:rPr lang="en-CA" b="1" dirty="0"/>
              <a:t> </a:t>
            </a:r>
          </a:p>
          <a:p>
            <a:pPr algn="ctr" eaLnBrk="1" fontAlgn="auto" hangingPunct="1">
              <a:spcAft>
                <a:spcPts val="0"/>
              </a:spcAft>
              <a:buFont typeface="Arial" panose="020B0604020202020204" pitchFamily="34" charset="0"/>
              <a:buNone/>
              <a:defRPr/>
            </a:pPr>
            <a:r>
              <a:rPr lang="en-CA" dirty="0"/>
              <a:t>Sheree Fitch Blog, September 3, 2013 </a:t>
            </a:r>
          </a:p>
          <a:p>
            <a:pPr eaLnBrk="1" fontAlgn="auto" hangingPunct="1">
              <a:spcAft>
                <a:spcPts val="0"/>
              </a:spcAft>
              <a:buFont typeface="Arial" panose="020B0604020202020204" pitchFamily="34" charset="0"/>
              <a:buNone/>
              <a:defRPr/>
            </a:pPr>
            <a:endParaRPr lang="en-CA" dirty="0"/>
          </a:p>
          <a:p>
            <a:pPr eaLnBrk="1" fontAlgn="auto" hangingPunct="1">
              <a:spcAft>
                <a:spcPts val="0"/>
              </a:spcAft>
              <a:buFont typeface="Arial" panose="020B0604020202020204" pitchFamily="34" charset="0"/>
              <a:buNone/>
              <a:defRPr/>
            </a:pPr>
            <a:r>
              <a:rPr lang="en-CA" dirty="0"/>
              <a:t>	</a:t>
            </a:r>
            <a:r>
              <a:rPr lang="en-CA" sz="3500" b="1" dirty="0"/>
              <a:t>I know the line is supposed to be  "It takes a village to raise a child."</a:t>
            </a:r>
          </a:p>
          <a:p>
            <a:pPr eaLnBrk="1" fontAlgn="auto" hangingPunct="1">
              <a:spcAft>
                <a:spcPts val="0"/>
              </a:spcAft>
              <a:buFont typeface="Arial" panose="020B0604020202020204" pitchFamily="34" charset="0"/>
              <a:buNone/>
              <a:defRPr/>
            </a:pPr>
            <a:r>
              <a:rPr lang="en-CA" sz="3500" b="1" dirty="0"/>
              <a:t>	That's true. But I don't have it backwards.</a:t>
            </a:r>
          </a:p>
          <a:p>
            <a:pPr eaLnBrk="1" fontAlgn="auto" hangingPunct="1">
              <a:spcAft>
                <a:spcPts val="0"/>
              </a:spcAft>
              <a:buFont typeface="Arial" panose="020B0604020202020204" pitchFamily="34" charset="0"/>
              <a:buNone/>
              <a:defRPr/>
            </a:pPr>
            <a:r>
              <a:rPr lang="en-CA" sz="3500" b="1" dirty="0"/>
              <a:t>	For once, I'm not playing with words.</a:t>
            </a:r>
          </a:p>
          <a:p>
            <a:pPr eaLnBrk="1" fontAlgn="auto" hangingPunct="1">
              <a:spcAft>
                <a:spcPts val="0"/>
              </a:spcAft>
              <a:buFont typeface="Arial" panose="020B0604020202020204" pitchFamily="34" charset="0"/>
              <a:buNone/>
              <a:defRPr/>
            </a:pPr>
            <a:r>
              <a:rPr lang="en-CA" sz="3500" b="1" dirty="0"/>
              <a:t>	Sometimes, it takes a child to raise a village. </a:t>
            </a:r>
          </a:p>
          <a:p>
            <a:pPr eaLnBrk="1" fontAlgn="auto" hangingPunct="1">
              <a:spcAft>
                <a:spcPts val="0"/>
              </a:spcAft>
              <a:buFont typeface="Arial" panose="020B0604020202020204" pitchFamily="34" charset="0"/>
              <a:buNone/>
              <a:defRPr/>
            </a:pPr>
            <a:r>
              <a:rPr lang="en-CA" sz="3500" b="1" dirty="0"/>
              <a:t>	Children create and are the heart of any community.  </a:t>
            </a:r>
          </a:p>
          <a:p>
            <a:pPr eaLnBrk="1" fontAlgn="auto" hangingPunct="1">
              <a:spcAft>
                <a:spcPts val="0"/>
              </a:spcAft>
              <a:buFont typeface="Arial" panose="020B0604020202020204" pitchFamily="34" charset="0"/>
              <a:buNone/>
              <a:defRPr/>
            </a:pPr>
            <a:r>
              <a:rPr lang="en-CA" sz="3500" b="1" dirty="0"/>
              <a:t>	I'm not a politician and I'm not a problem solver. I don't really know how politics "work."</a:t>
            </a:r>
          </a:p>
          <a:p>
            <a:pPr eaLnBrk="1" fontAlgn="auto" hangingPunct="1">
              <a:spcAft>
                <a:spcPts val="0"/>
              </a:spcAft>
              <a:buFont typeface="Arial" panose="020B0604020202020204" pitchFamily="34" charset="0"/>
              <a:buNone/>
              <a:defRPr/>
            </a:pPr>
            <a:br>
              <a:rPr lang="en-CA" sz="3500" dirty="0"/>
            </a:br>
            <a:r>
              <a:rPr lang="en-CA" sz="3500" b="1" dirty="0"/>
              <a:t>I'm a grandmother and an educator and I write sometimes. I've even written about a small rural elementary school in a book called </a:t>
            </a:r>
            <a:r>
              <a:rPr lang="en-CA" sz="3500" b="1" i="1" dirty="0"/>
              <a:t>The Hullaballoo Bugaboo Day. </a:t>
            </a:r>
            <a:r>
              <a:rPr lang="en-CA" sz="3500" b="1" dirty="0"/>
              <a:t>It's about what happens to a school the day the school secretary disappears. </a:t>
            </a:r>
            <a:r>
              <a:rPr lang="en-CA" sz="3500" b="1" i="1" dirty="0"/>
              <a:t>Spoiler alert</a:t>
            </a:r>
            <a:r>
              <a:rPr lang="en-CA" sz="3500" b="1" dirty="0"/>
              <a:t>: the whole school falls apart. Literally. ....</a:t>
            </a:r>
          </a:p>
          <a:p>
            <a:pPr eaLnBrk="1" fontAlgn="auto" hangingPunct="1">
              <a:spcAft>
                <a:spcPts val="0"/>
              </a:spcAft>
              <a:buFont typeface="Arial" panose="020B0604020202020204" pitchFamily="34" charset="0"/>
              <a:buNone/>
              <a:defRPr/>
            </a:pPr>
            <a:endParaRPr lang="en-CA" sz="3500" b="1" dirty="0"/>
          </a:p>
          <a:p>
            <a:pPr eaLnBrk="1" fontAlgn="auto" hangingPunct="1">
              <a:spcAft>
                <a:spcPts val="0"/>
              </a:spcAft>
              <a:buFont typeface="Arial" panose="020B0604020202020204" pitchFamily="34" charset="0"/>
              <a:buNone/>
              <a:defRPr/>
            </a:pPr>
            <a:r>
              <a:rPr lang="en-CA" sz="3500" dirty="0"/>
              <a:t>	</a:t>
            </a:r>
            <a:r>
              <a:rPr lang="en-CA" sz="3500" b="1" dirty="0"/>
              <a:t>But the story here is about a school that might be closed down in the village of River John. I live here.</a:t>
            </a:r>
          </a:p>
          <a:p>
            <a:pPr eaLnBrk="1" fontAlgn="auto" hangingPunct="1">
              <a:spcAft>
                <a:spcPts val="0"/>
              </a:spcAft>
              <a:buFont typeface="Arial" panose="020B0604020202020204" pitchFamily="34" charset="0"/>
              <a:buNone/>
              <a:defRPr/>
            </a:pPr>
            <a:endParaRPr lang="en-CA" sz="3500" b="1" dirty="0"/>
          </a:p>
          <a:p>
            <a:pPr eaLnBrk="1" fontAlgn="auto" hangingPunct="1">
              <a:spcAft>
                <a:spcPts val="0"/>
              </a:spcAft>
              <a:buFont typeface="Arial" panose="020B0604020202020204" pitchFamily="34" charset="0"/>
              <a:buNone/>
              <a:defRPr/>
            </a:pPr>
            <a:r>
              <a:rPr lang="en-CA" sz="3500" b="1" dirty="0"/>
              <a:t>	 </a:t>
            </a:r>
            <a:r>
              <a:rPr lang="en-CA" sz="3500" b="1" i="1" dirty="0"/>
              <a:t>I want the school to stay open so the heartbeat of this village continues and the children do not have to travel miles out of their community, spend hours on a school bus, when the solution is here.  </a:t>
            </a:r>
            <a:endParaRPr lang="en-CA" sz="3500" b="1" dirty="0"/>
          </a:p>
          <a:p>
            <a:pPr eaLnBrk="1" fontAlgn="auto" hangingPunct="1">
              <a:spcAft>
                <a:spcPts val="0"/>
              </a:spcAft>
              <a:buFont typeface="Arial" panose="020B0604020202020204" pitchFamily="34" charset="0"/>
              <a:buNone/>
              <a:defRPr/>
            </a:pPr>
            <a:r>
              <a:rPr lang="en-CA" sz="3500" b="1" dirty="0"/>
              <a:t>   </a:t>
            </a:r>
          </a:p>
          <a:p>
            <a:pPr eaLnBrk="1" fontAlgn="auto" hangingPunct="1">
              <a:spcAft>
                <a:spcPts val="0"/>
              </a:spcAft>
              <a:buFont typeface="Arial" panose="020B0604020202020204" pitchFamily="34" charset="0"/>
              <a:buNone/>
              <a:defRPr/>
            </a:pPr>
            <a:endParaRPr lang="en-CA" dirty="0"/>
          </a:p>
          <a:p>
            <a:pPr eaLnBrk="1" fontAlgn="auto" hangingPunct="1">
              <a:spcAft>
                <a:spcPts val="0"/>
              </a:spcAft>
              <a:buFont typeface="Arial" panose="020B0604020202020204" pitchFamily="34" charset="0"/>
              <a:buNone/>
              <a:defRPr/>
            </a:pPr>
            <a:endParaRPr lang="en-CA" dirty="0"/>
          </a:p>
        </p:txBody>
      </p:sp>
      <p:sp>
        <p:nvSpPr>
          <p:cNvPr id="6148" name="Text Placeholder 5">
            <a:extLst>
              <a:ext uri="{FF2B5EF4-FFF2-40B4-BE49-F238E27FC236}">
                <a16:creationId xmlns:a16="http://schemas.microsoft.com/office/drawing/2014/main" id="{68B949B0-5406-433F-ACE4-57F40CC7B448}"/>
              </a:ext>
            </a:extLst>
          </p:cNvPr>
          <p:cNvSpPr>
            <a:spLocks noGrp="1"/>
          </p:cNvSpPr>
          <p:nvPr>
            <p:ph type="body" sz="half" idx="2"/>
          </p:nvPr>
        </p:nvSpPr>
        <p:spPr/>
        <p:txBody>
          <a:bodyPr/>
          <a:lstStyle/>
          <a:p>
            <a:pPr eaLnBrk="1" hangingPunct="1"/>
            <a:endParaRPr lang="en-CA" altLang="en-US" dirty="0"/>
          </a:p>
        </p:txBody>
      </p:sp>
      <p:pic>
        <p:nvPicPr>
          <p:cNvPr id="6149" name="Picture 6" descr="http://www.shereefitch.com/storage/sheree-sidebar.jpg?__SQUARESPACE_CACHEVERSION=1351868279828">
            <a:extLst>
              <a:ext uri="{FF2B5EF4-FFF2-40B4-BE49-F238E27FC236}">
                <a16:creationId xmlns:a16="http://schemas.microsoft.com/office/drawing/2014/main" id="{5E023373-20AA-4259-8FA1-3426892D3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84313"/>
            <a:ext cx="26638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7">
            <a:extLst>
              <a:ext uri="{FF2B5EF4-FFF2-40B4-BE49-F238E27FC236}">
                <a16:creationId xmlns:a16="http://schemas.microsoft.com/office/drawing/2014/main" id="{0700E271-55F1-4514-9666-E13429C74991}"/>
              </a:ext>
            </a:extLst>
          </p:cNvPr>
          <p:cNvSpPr>
            <a:spLocks noChangeArrowheads="1"/>
          </p:cNvSpPr>
          <p:nvPr/>
        </p:nvSpPr>
        <p:spPr bwMode="auto">
          <a:xfrm>
            <a:off x="755650" y="5229225"/>
            <a:ext cx="2520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dirty="0">
                <a:latin typeface="Calibri" panose="020F0502020204030204" pitchFamily="34" charset="0"/>
              </a:rPr>
              <a:t>Source: http://www.shereefitch.com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C66D85-DDB1-42B0-8E7B-51A8E7C7ECF6}"/>
              </a:ext>
            </a:extLst>
          </p:cNvPr>
          <p:cNvSpPr>
            <a:spLocks noGrp="1"/>
          </p:cNvSpPr>
          <p:nvPr>
            <p:ph type="title"/>
          </p:nvPr>
        </p:nvSpPr>
        <p:spPr>
          <a:xfrm>
            <a:off x="683568" y="548680"/>
            <a:ext cx="7704856" cy="965245"/>
          </a:xfrm>
        </p:spPr>
        <p:txBody>
          <a:bodyPr/>
          <a:lstStyle/>
          <a:p>
            <a:r>
              <a:rPr lang="en-US" sz="2800" b="1" dirty="0"/>
              <a:t>Tragedy and Rebirth:</a:t>
            </a:r>
            <a:br>
              <a:rPr lang="en-US" sz="2800" b="1" dirty="0"/>
            </a:br>
            <a:r>
              <a:rPr lang="en-US" sz="2400" b="1" dirty="0"/>
              <a:t>Rise and Fall of the River John Hub School Plan, 2013-15</a:t>
            </a:r>
            <a:br>
              <a:rPr lang="en-US" sz="2400" b="1" dirty="0"/>
            </a:br>
            <a:endParaRPr lang="en-US" sz="2400" b="1" dirty="0"/>
          </a:p>
        </p:txBody>
      </p:sp>
      <p:pic>
        <p:nvPicPr>
          <p:cNvPr id="11" name="Content Placeholder 10">
            <a:extLst>
              <a:ext uri="{FF2B5EF4-FFF2-40B4-BE49-F238E27FC236}">
                <a16:creationId xmlns:a16="http://schemas.microsoft.com/office/drawing/2014/main" id="{305C70D9-E1BE-47FE-A92F-F33B291DCF8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76627" y="3942296"/>
            <a:ext cx="2732112" cy="1821408"/>
          </a:xfrm>
        </p:spPr>
      </p:pic>
      <p:pic>
        <p:nvPicPr>
          <p:cNvPr id="9" name="Content Placeholder 8">
            <a:extLst>
              <a:ext uri="{FF2B5EF4-FFF2-40B4-BE49-F238E27FC236}">
                <a16:creationId xmlns:a16="http://schemas.microsoft.com/office/drawing/2014/main" id="{EB0E8403-4E44-429E-8363-A57A489001F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784071" y="3814582"/>
            <a:ext cx="2600042" cy="1949122"/>
          </a:xfrm>
        </p:spPr>
      </p:pic>
      <p:pic>
        <p:nvPicPr>
          <p:cNvPr id="13" name="Picture 12">
            <a:extLst>
              <a:ext uri="{FF2B5EF4-FFF2-40B4-BE49-F238E27FC236}">
                <a16:creationId xmlns:a16="http://schemas.microsoft.com/office/drawing/2014/main" id="{95C98757-FCAC-4778-ACA8-7CB4B0A4F1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6209" y="1668099"/>
            <a:ext cx="3146948" cy="2274197"/>
          </a:xfrm>
          <a:prstGeom prst="rect">
            <a:avLst/>
          </a:prstGeom>
        </p:spPr>
      </p:pic>
      <p:pic>
        <p:nvPicPr>
          <p:cNvPr id="15" name="Picture 14">
            <a:extLst>
              <a:ext uri="{FF2B5EF4-FFF2-40B4-BE49-F238E27FC236}">
                <a16:creationId xmlns:a16="http://schemas.microsoft.com/office/drawing/2014/main" id="{A925F3C3-B1EE-4174-906C-8C02C7D05B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496" y="1668099"/>
            <a:ext cx="4050645" cy="2280121"/>
          </a:xfrm>
          <a:prstGeom prst="rect">
            <a:avLst/>
          </a:prstGeom>
        </p:spPr>
      </p:pic>
      <p:sp>
        <p:nvSpPr>
          <p:cNvPr id="17" name="TextBox 16">
            <a:extLst>
              <a:ext uri="{FF2B5EF4-FFF2-40B4-BE49-F238E27FC236}">
                <a16:creationId xmlns:a16="http://schemas.microsoft.com/office/drawing/2014/main" id="{D2F278ED-60E6-4223-B78D-8F06D12DE27C}"/>
              </a:ext>
            </a:extLst>
          </p:cNvPr>
          <p:cNvSpPr txBox="1"/>
          <p:nvPr/>
        </p:nvSpPr>
        <p:spPr>
          <a:xfrm>
            <a:off x="1005495" y="4102394"/>
            <a:ext cx="1754157" cy="1815882"/>
          </a:xfrm>
          <a:prstGeom prst="rect">
            <a:avLst/>
          </a:prstGeom>
          <a:noFill/>
        </p:spPr>
        <p:txBody>
          <a:bodyPr wrap="square">
            <a:spAutoFit/>
          </a:bodyPr>
          <a:lstStyle/>
          <a:p>
            <a:r>
              <a:rPr kumimoji="0" lang="en-US" sz="1400" b="1" i="0" u="none" strike="noStrike" kern="1200" cap="none" spc="0" normalizeH="0" baseline="0" noProof="0" dirty="0">
                <a:ln>
                  <a:noFill/>
                </a:ln>
                <a:solidFill>
                  <a:prstClr val="black"/>
                </a:solidFill>
                <a:effectLst/>
                <a:uLnTx/>
                <a:uFillTx/>
                <a:latin typeface="Calibri"/>
                <a:ea typeface="+mj-ea"/>
                <a:cs typeface="+mj-cs"/>
              </a:rPr>
              <a:t>After two years of community-wide development, </a:t>
            </a:r>
            <a:r>
              <a:rPr lang="en-US" sz="1400" b="1" dirty="0">
                <a:solidFill>
                  <a:prstClr val="black"/>
                </a:solidFill>
                <a:latin typeface="Calibri"/>
                <a:ea typeface="+mj-ea"/>
                <a:cs typeface="+mj-cs"/>
              </a:rPr>
              <a:t>the Hub Plan</a:t>
            </a:r>
            <a:r>
              <a:rPr kumimoji="0" lang="en-US" sz="1400" b="1" i="0" u="none" strike="noStrike" kern="1200" cap="none" spc="0" normalizeH="0" baseline="0" noProof="0" dirty="0">
                <a:ln>
                  <a:noFill/>
                </a:ln>
                <a:solidFill>
                  <a:prstClr val="black"/>
                </a:solidFill>
                <a:effectLst/>
                <a:uLnTx/>
                <a:uFillTx/>
                <a:latin typeface="Calibri"/>
                <a:ea typeface="+mj-ea"/>
                <a:cs typeface="+mj-cs"/>
              </a:rPr>
              <a:t> was rejected by the </a:t>
            </a:r>
            <a:r>
              <a:rPr kumimoji="0" lang="en-US" sz="1400" b="1" i="0" u="none" strike="noStrike" kern="1200" cap="none" spc="0" normalizeH="0" baseline="0" noProof="0" dirty="0" err="1">
                <a:ln>
                  <a:noFill/>
                </a:ln>
                <a:solidFill>
                  <a:prstClr val="black"/>
                </a:solidFill>
                <a:effectLst/>
                <a:uLnTx/>
                <a:uFillTx/>
                <a:latin typeface="Calibri"/>
                <a:ea typeface="+mj-ea"/>
                <a:cs typeface="+mj-cs"/>
              </a:rPr>
              <a:t>Chignecto</a:t>
            </a:r>
            <a:r>
              <a:rPr kumimoji="0" lang="en-US" sz="1400" b="1" i="0" u="none" strike="noStrike" kern="1200" cap="none" spc="0" normalizeH="0" baseline="0" noProof="0" dirty="0">
                <a:ln>
                  <a:noFill/>
                </a:ln>
                <a:solidFill>
                  <a:prstClr val="black"/>
                </a:solidFill>
                <a:effectLst/>
                <a:uLnTx/>
                <a:uFillTx/>
                <a:latin typeface="Calibri"/>
                <a:ea typeface="+mj-ea"/>
                <a:cs typeface="+mj-cs"/>
              </a:rPr>
              <a:t>-Central RSB in Truro in June 2015. </a:t>
            </a:r>
            <a:endParaRPr lang="en-US" dirty="0"/>
          </a:p>
        </p:txBody>
      </p:sp>
    </p:spTree>
    <p:extLst>
      <p:ext uri="{BB962C8B-B14F-4D97-AF65-F5344CB8AC3E}">
        <p14:creationId xmlns:p14="http://schemas.microsoft.com/office/powerpoint/2010/main" val="2276816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17324-C38B-4E5B-9F76-7B24404AE023}"/>
              </a:ext>
            </a:extLst>
          </p:cNvPr>
          <p:cNvSpPr>
            <a:spLocks noGrp="1"/>
          </p:cNvSpPr>
          <p:nvPr>
            <p:ph type="title"/>
          </p:nvPr>
        </p:nvSpPr>
        <p:spPr/>
        <p:txBody>
          <a:bodyPr/>
          <a:lstStyle/>
          <a:p>
            <a:r>
              <a:rPr lang="en-US" sz="3600" b="1" dirty="0"/>
              <a:t>A Tiny Community Hub:</a:t>
            </a:r>
            <a:br>
              <a:rPr lang="en-US" sz="3600" b="1" dirty="0"/>
            </a:br>
            <a:r>
              <a:rPr lang="en-US" sz="3600" b="1" dirty="0"/>
              <a:t>Sheree Fitch’s </a:t>
            </a:r>
            <a:r>
              <a:rPr lang="en-US" sz="3600" b="1" dirty="0" err="1"/>
              <a:t>Dreamery</a:t>
            </a:r>
            <a:r>
              <a:rPr lang="en-US" sz="3600" b="1" dirty="0"/>
              <a:t> for Kids</a:t>
            </a:r>
          </a:p>
        </p:txBody>
      </p:sp>
      <p:pic>
        <p:nvPicPr>
          <p:cNvPr id="6" name="Content Placeholder 5">
            <a:extLst>
              <a:ext uri="{FF2B5EF4-FFF2-40B4-BE49-F238E27FC236}">
                <a16:creationId xmlns:a16="http://schemas.microsoft.com/office/drawing/2014/main" id="{46F33C3A-B577-4186-ABC9-A8A53615BD7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04501" y="1844824"/>
            <a:ext cx="3491300" cy="3491300"/>
          </a:xfrm>
        </p:spPr>
      </p:pic>
      <p:sp>
        <p:nvSpPr>
          <p:cNvPr id="4" name="Content Placeholder 3">
            <a:extLst>
              <a:ext uri="{FF2B5EF4-FFF2-40B4-BE49-F238E27FC236}">
                <a16:creationId xmlns:a16="http://schemas.microsoft.com/office/drawing/2014/main" id="{7C98958B-06DB-41D8-A2F5-2C4B3E4C92B1}"/>
              </a:ext>
            </a:extLst>
          </p:cNvPr>
          <p:cNvSpPr>
            <a:spLocks noGrp="1"/>
          </p:cNvSpPr>
          <p:nvPr>
            <p:ph sz="half" idx="2"/>
          </p:nvPr>
        </p:nvSpPr>
        <p:spPr>
          <a:xfrm>
            <a:off x="4648200" y="1600200"/>
            <a:ext cx="3884240" cy="4525963"/>
          </a:xfrm>
        </p:spPr>
        <p:txBody>
          <a:bodyPr/>
          <a:lstStyle/>
          <a:p>
            <a:pPr marL="0" indent="0" algn="l">
              <a:buNone/>
            </a:pPr>
            <a:endParaRPr lang="en-US" sz="1600" b="1" i="0" dirty="0">
              <a:solidFill>
                <a:srgbClr val="000000"/>
              </a:solidFill>
              <a:effectLst/>
            </a:endParaRPr>
          </a:p>
          <a:p>
            <a:pPr marL="0" indent="0" algn="l">
              <a:buNone/>
            </a:pPr>
            <a:r>
              <a:rPr lang="en-US" sz="1600" b="1" i="0" dirty="0">
                <a:solidFill>
                  <a:srgbClr val="000000"/>
                </a:solidFill>
                <a:effectLst/>
              </a:rPr>
              <a:t>Mabel </a:t>
            </a:r>
            <a:r>
              <a:rPr lang="en-US" sz="1600" b="1" i="0" dirty="0" err="1">
                <a:solidFill>
                  <a:srgbClr val="000000"/>
                </a:solidFill>
                <a:effectLst/>
              </a:rPr>
              <a:t>Murple’s</a:t>
            </a:r>
            <a:r>
              <a:rPr lang="en-US" sz="1600" b="1" i="0" dirty="0">
                <a:solidFill>
                  <a:srgbClr val="000000"/>
                </a:solidFill>
                <a:effectLst/>
              </a:rPr>
              <a:t> Book Shoppe and </a:t>
            </a:r>
            <a:r>
              <a:rPr lang="en-US" sz="1600" b="1" i="0" dirty="0" err="1">
                <a:solidFill>
                  <a:srgbClr val="000000"/>
                </a:solidFill>
                <a:effectLst/>
              </a:rPr>
              <a:t>Dreamery</a:t>
            </a:r>
            <a:r>
              <a:rPr lang="en-US" sz="1600" b="1" i="0" dirty="0">
                <a:solidFill>
                  <a:srgbClr val="000000"/>
                </a:solidFill>
                <a:effectLst/>
              </a:rPr>
              <a:t> is a seasonal book shoppe in River John on a dirt road in rural coastal Nova Scotia. We started in 2017 and now, after our third summer we are still amazed how many people come through our doors, buy books and stay for a while and picnic. </a:t>
            </a:r>
          </a:p>
          <a:p>
            <a:pPr marL="0" indent="0" algn="l">
              <a:buNone/>
            </a:pPr>
            <a:r>
              <a:rPr lang="en-US" sz="1600" b="1" i="0" dirty="0">
                <a:solidFill>
                  <a:srgbClr val="000000"/>
                </a:solidFill>
                <a:effectLst/>
              </a:rPr>
              <a:t>We’ve become a destination! There are donkeys and even, some say, fairies. Every season on our opening day we host Wordplay, Read By The Sea’s Children’s Book Festival. Check us out and come visit.</a:t>
            </a:r>
          </a:p>
          <a:p>
            <a:pPr marL="0" indent="0" algn="l">
              <a:buNone/>
            </a:pPr>
            <a:endParaRPr lang="en-US" sz="1600" b="1" dirty="0">
              <a:solidFill>
                <a:srgbClr val="000000"/>
              </a:solidFill>
            </a:endParaRPr>
          </a:p>
          <a:p>
            <a:pPr marL="0" indent="0" algn="ctr">
              <a:buNone/>
            </a:pPr>
            <a:r>
              <a:rPr lang="en-US" sz="1400" b="1" dirty="0">
                <a:solidFill>
                  <a:srgbClr val="000000"/>
                </a:solidFill>
              </a:rPr>
              <a:t>Contact us at </a:t>
            </a:r>
            <a:r>
              <a:rPr lang="en-US" sz="1400" b="1" i="0" u="none" strike="noStrike" dirty="0">
                <a:solidFill>
                  <a:srgbClr val="68B19D"/>
                </a:solidFill>
                <a:effectLst/>
                <a:hlinkClick r:id="rId3"/>
              </a:rPr>
              <a:t>www.mabelmurplesworld.ca</a:t>
            </a:r>
            <a:r>
              <a:rPr lang="en-US" sz="1400" b="1" i="0" u="none" strike="noStrike" dirty="0">
                <a:solidFill>
                  <a:srgbClr val="68B19D"/>
                </a:solidFill>
                <a:effectLst/>
              </a:rPr>
              <a:t> </a:t>
            </a:r>
            <a:r>
              <a:rPr lang="en-US" sz="1400" b="1" i="0" u="none" strike="noStrike" dirty="0">
                <a:effectLst/>
              </a:rPr>
              <a:t>or</a:t>
            </a:r>
            <a:r>
              <a:rPr lang="en-US" sz="1400" b="1" i="0" u="none" strike="noStrike" dirty="0">
                <a:solidFill>
                  <a:srgbClr val="68B19D"/>
                </a:solidFill>
                <a:effectLst/>
              </a:rPr>
              <a:t> </a:t>
            </a:r>
            <a:r>
              <a:rPr lang="en-US" sz="1400" b="1" i="0" dirty="0">
                <a:solidFill>
                  <a:srgbClr val="000000"/>
                </a:solidFill>
                <a:effectLst/>
              </a:rPr>
              <a:t> </a:t>
            </a:r>
            <a:r>
              <a:rPr lang="en-US" sz="1400" b="1" i="0" u="none" strike="noStrike" dirty="0">
                <a:solidFill>
                  <a:srgbClr val="68B19D"/>
                </a:solidFill>
                <a:effectLst/>
                <a:hlinkClick r:id="rId4"/>
              </a:rPr>
              <a:t>www.facebook.com/mabelmurples/</a:t>
            </a:r>
            <a:endParaRPr lang="en-US" sz="1400" b="1" i="0" dirty="0">
              <a:solidFill>
                <a:srgbClr val="000000"/>
              </a:solidFill>
              <a:effectLst/>
            </a:endParaRPr>
          </a:p>
          <a:p>
            <a:pPr marL="0" indent="0" algn="ctr">
              <a:buNone/>
            </a:pPr>
            <a:r>
              <a:rPr lang="en-US" sz="1400" b="1" i="0" dirty="0">
                <a:solidFill>
                  <a:srgbClr val="000000"/>
                </a:solidFill>
                <a:effectLst/>
              </a:rPr>
              <a:t>Join us for Wordplay/Read by the Sea: </a:t>
            </a:r>
            <a:r>
              <a:rPr lang="en-US" sz="1400" b="1" i="0" u="none" strike="noStrike" dirty="0">
                <a:solidFill>
                  <a:srgbClr val="68B19D"/>
                </a:solidFill>
                <a:effectLst/>
                <a:hlinkClick r:id="rId5"/>
              </a:rPr>
              <a:t>www.readbythesea.ca</a:t>
            </a:r>
            <a:endParaRPr lang="en-US" sz="1400" b="1" i="0" dirty="0">
              <a:solidFill>
                <a:srgbClr val="000000"/>
              </a:solidFill>
              <a:effectLst/>
            </a:endParaRPr>
          </a:p>
          <a:p>
            <a:endParaRPr lang="en-US" dirty="0"/>
          </a:p>
        </p:txBody>
      </p:sp>
    </p:spTree>
    <p:extLst>
      <p:ext uri="{BB962C8B-B14F-4D97-AF65-F5344CB8AC3E}">
        <p14:creationId xmlns:p14="http://schemas.microsoft.com/office/powerpoint/2010/main" val="281659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a:extLst>
              <a:ext uri="{FF2B5EF4-FFF2-40B4-BE49-F238E27FC236}">
                <a16:creationId xmlns:a16="http://schemas.microsoft.com/office/drawing/2014/main" id="{6426152E-E818-46A6-8D8D-4027B939B527}"/>
              </a:ext>
            </a:extLst>
          </p:cNvPr>
          <p:cNvSpPr>
            <a:spLocks noGrp="1"/>
          </p:cNvSpPr>
          <p:nvPr>
            <p:ph type="title"/>
          </p:nvPr>
        </p:nvSpPr>
        <p:spPr/>
        <p:txBody>
          <a:bodyPr/>
          <a:lstStyle/>
          <a:p>
            <a:r>
              <a:rPr lang="en-CA" altLang="en-US" sz="3600" b="1" dirty="0"/>
              <a:t>School Saved – Community Lives!</a:t>
            </a:r>
            <a:br>
              <a:rPr lang="en-CA" altLang="en-US" sz="3600" b="1" dirty="0"/>
            </a:br>
            <a:r>
              <a:rPr lang="en-CA" altLang="en-US" sz="2400" b="1" dirty="0"/>
              <a:t>A “Small Victory” in Weymouth, NS, March 2012</a:t>
            </a:r>
          </a:p>
        </p:txBody>
      </p:sp>
      <p:pic>
        <p:nvPicPr>
          <p:cNvPr id="5123" name="Picture 2" descr="C:\Users\Paul Bennett\Documents\LastStandBook\LastStandCover.jpg">
            <a:extLst>
              <a:ext uri="{FF2B5EF4-FFF2-40B4-BE49-F238E27FC236}">
                <a16:creationId xmlns:a16="http://schemas.microsoft.com/office/drawing/2014/main" id="{FBD59FDC-E4EE-4051-8F7E-0C61566DE60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48499" y="2939858"/>
            <a:ext cx="2016224" cy="3024336"/>
          </a:xfrm>
          <a:noFill/>
        </p:spPr>
      </p:pic>
      <p:pic>
        <p:nvPicPr>
          <p:cNvPr id="5124" name="Picture 3" descr="C:\Users\Paul Bennett\Documents\LastStandPhotos\E.2WeymouthSOSParade12.jpg">
            <a:extLst>
              <a:ext uri="{FF2B5EF4-FFF2-40B4-BE49-F238E27FC236}">
                <a16:creationId xmlns:a16="http://schemas.microsoft.com/office/drawing/2014/main" id="{00396708-2094-425B-937C-1F191160550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764575" y="1628800"/>
            <a:ext cx="4038600" cy="1733550"/>
          </a:xfrm>
          <a:noFill/>
        </p:spPr>
      </p:pic>
      <p:pic>
        <p:nvPicPr>
          <p:cNvPr id="5125" name="Picture 4" descr="C:\Users\Paul Bennett\Documents\LastStandPhotos\6.3WeymouthSavedjpg">
            <a:extLst>
              <a:ext uri="{FF2B5EF4-FFF2-40B4-BE49-F238E27FC236}">
                <a16:creationId xmlns:a16="http://schemas.microsoft.com/office/drawing/2014/main" id="{7D0D8A5B-2298-4D4F-B269-5B4C0E9E6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6202" y="3933056"/>
            <a:ext cx="3878263"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BF53014-8583-4052-839E-ACB0D10888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3688" y="1383264"/>
            <a:ext cx="1505322" cy="150532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8F2CF-D2B0-4B79-86F5-9C4BB1422AF3}"/>
              </a:ext>
            </a:extLst>
          </p:cNvPr>
          <p:cNvSpPr>
            <a:spLocks noGrp="1"/>
          </p:cNvSpPr>
          <p:nvPr>
            <p:ph type="title" idx="4294967295"/>
          </p:nvPr>
        </p:nvSpPr>
        <p:spPr>
          <a:xfrm>
            <a:off x="0" y="332657"/>
            <a:ext cx="8604448" cy="1008111"/>
          </a:xfrm>
        </p:spPr>
        <p:txBody>
          <a:bodyPr rtlCol="0">
            <a:normAutofit fontScale="90000"/>
          </a:bodyPr>
          <a:lstStyle/>
          <a:p>
            <a:pPr eaLnBrk="1" fontAlgn="auto" hangingPunct="1">
              <a:spcAft>
                <a:spcPts val="0"/>
              </a:spcAft>
              <a:defRPr/>
            </a:pPr>
            <a:br>
              <a:rPr lang="en-CA" b="1" dirty="0"/>
            </a:br>
            <a:br>
              <a:rPr lang="en-CA" b="1" dirty="0"/>
            </a:br>
            <a:r>
              <a:rPr lang="en-CA" sz="2700" b="1" dirty="0"/>
              <a:t>Thinking Bigger</a:t>
            </a:r>
            <a:br>
              <a:rPr lang="en-CA" sz="2700" b="1" dirty="0"/>
            </a:br>
            <a:r>
              <a:rPr lang="en-CA" sz="2700" b="1" dirty="0"/>
              <a:t> Rural Strategy Development Strategy</a:t>
            </a:r>
            <a:br>
              <a:rPr lang="en-CA" sz="4000" b="1" dirty="0"/>
            </a:br>
            <a:br>
              <a:rPr lang="en-CA" sz="4000" dirty="0"/>
            </a:br>
            <a:r>
              <a:rPr lang="en-CA" dirty="0"/>
              <a:t> </a:t>
            </a:r>
            <a:br>
              <a:rPr lang="en-CA" dirty="0"/>
            </a:br>
            <a:endParaRPr lang="en-CA" dirty="0"/>
          </a:p>
        </p:txBody>
      </p:sp>
      <p:pic>
        <p:nvPicPr>
          <p:cNvPr id="17411" name="Diagram 2">
            <a:extLst>
              <a:ext uri="{FF2B5EF4-FFF2-40B4-BE49-F238E27FC236}">
                <a16:creationId xmlns:a16="http://schemas.microsoft.com/office/drawing/2014/main" id="{7F52E49B-CF35-4F1C-9C16-EF32B3E3105A}"/>
              </a:ext>
            </a:extLst>
          </p:cNvPr>
          <p:cNvPicPr>
            <a:picLocks noGrp="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358330" y="984745"/>
            <a:ext cx="3887788" cy="1698625"/>
          </a:xfrm>
        </p:spPr>
      </p:pic>
      <p:sp>
        <p:nvSpPr>
          <p:cNvPr id="17412" name="Rectangle 1">
            <a:extLst>
              <a:ext uri="{FF2B5EF4-FFF2-40B4-BE49-F238E27FC236}">
                <a16:creationId xmlns:a16="http://schemas.microsoft.com/office/drawing/2014/main" id="{8F225A06-5AAE-4C47-9970-E646DBC24A56}"/>
              </a:ext>
            </a:extLst>
          </p:cNvPr>
          <p:cNvSpPr>
            <a:spLocks noChangeArrowheads="1"/>
          </p:cNvSpPr>
          <p:nvPr/>
        </p:nvSpPr>
        <p:spPr bwMode="auto">
          <a:xfrm>
            <a:off x="1043608" y="2456937"/>
            <a:ext cx="684076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400" b="1" dirty="0">
              <a:latin typeface="+mn-lt"/>
              <a:cs typeface="Times New Roman" panose="02020603050405020304" pitchFamily="18" charset="0"/>
            </a:endParaRPr>
          </a:p>
          <a:p>
            <a:pPr eaLnBrk="1" hangingPunct="1"/>
            <a:endParaRPr lang="en-US" altLang="en-US" sz="1400" b="1" dirty="0">
              <a:latin typeface="+mn-lt"/>
              <a:cs typeface="Times New Roman" panose="02020603050405020304" pitchFamily="18" charset="0"/>
            </a:endParaRPr>
          </a:p>
          <a:p>
            <a:pPr algn="ctr" eaLnBrk="1" hangingPunct="1"/>
            <a:r>
              <a:rPr lang="en-US" altLang="en-US" b="1" dirty="0">
                <a:latin typeface="+mn-lt"/>
                <a:cs typeface="Times New Roman" panose="02020603050405020304" pitchFamily="18" charset="0"/>
              </a:rPr>
              <a:t>What does it take to initiate the process of community revitalization? </a:t>
            </a:r>
          </a:p>
          <a:p>
            <a:pPr algn="ctr" eaLnBrk="1" hangingPunct="1"/>
            <a:r>
              <a:rPr lang="en-US" altLang="en-US" b="1" dirty="0">
                <a:latin typeface="+mn-lt"/>
                <a:cs typeface="Times New Roman" panose="02020603050405020304" pitchFamily="18" charset="0"/>
              </a:rPr>
              <a:t>The Building Blocks -- Leadership, Vision and Priorities </a:t>
            </a:r>
            <a:endParaRPr kumimoji="0" lang="en-US" altLang="en-US" b="1" i="0" u="none" strike="noStrike" kern="1200" cap="none" spc="0" normalizeH="0" baseline="0" noProof="0" dirty="0">
              <a:ln>
                <a:noFill/>
              </a:ln>
              <a:solidFill>
                <a:prstClr val="black"/>
              </a:solidFill>
              <a:effectLst/>
              <a:uLnTx/>
              <a:uFillTx/>
              <a:latin typeface="+mn-lt"/>
              <a:ea typeface="+mn-ea"/>
              <a:cs typeface="Times New Roman" panose="02020603050405020304" pitchFamily="18" charset="0"/>
            </a:endParaRPr>
          </a:p>
          <a:p>
            <a:pPr eaLnBrk="1" hangingPunct="1"/>
            <a:endParaRPr kumimoji="0" lang="en-US" altLang="en-US" sz="16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algn="ctr" eaLnBrk="1" hangingPunct="1"/>
            <a:r>
              <a:rPr lang="en-US" altLang="en-US" b="1" dirty="0">
                <a:solidFill>
                  <a:prstClr val="black"/>
                </a:solidFill>
                <a:latin typeface="Calibri"/>
                <a:cs typeface="Times New Roman" panose="02020603050405020304" pitchFamily="18" charset="0"/>
              </a:rPr>
              <a:t>No real need to</a:t>
            </a:r>
            <a:r>
              <a:rPr kumimoji="0" lang="en-US" altLang="en-US"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completely re-invent the wheel. Provinces such as Alberta, Ontario and Nova Scotia do have broad, overarching Rural Strategies</a:t>
            </a:r>
            <a:r>
              <a:rPr lang="en-US" altLang="en-US" b="1" dirty="0">
                <a:solidFill>
                  <a:prstClr val="black"/>
                </a:solidFill>
                <a:latin typeface="Calibri"/>
                <a:cs typeface="Times New Roman" panose="02020603050405020304" pitchFamily="18" charset="0"/>
              </a:rPr>
              <a:t> without legislative action to move them forward.</a:t>
            </a:r>
            <a:r>
              <a:rPr kumimoji="0" lang="en-US" altLang="en-US"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p>
          <a:p>
            <a:pPr algn="ctr" eaLnBrk="1" hangingPunct="1"/>
            <a:endParaRPr lang="en-US" altLang="en-US" b="1" dirty="0">
              <a:latin typeface="+mn-lt"/>
              <a:cs typeface="Times New Roman" panose="02020603050405020304" pitchFamily="18" charset="0"/>
            </a:endParaRPr>
          </a:p>
          <a:p>
            <a:pPr algn="ctr" eaLnBrk="1" hangingPunct="1"/>
            <a:r>
              <a:rPr lang="en-US" altLang="en-US" b="1" dirty="0">
                <a:latin typeface="+mn-lt"/>
                <a:cs typeface="Times New Roman" panose="02020603050405020304" pitchFamily="18" charset="0"/>
              </a:rPr>
              <a:t>The most compelling case for school-</a:t>
            </a:r>
            <a:r>
              <a:rPr lang="en-US" altLang="en-US" b="1" dirty="0" err="1">
                <a:latin typeface="+mn-lt"/>
                <a:cs typeface="Times New Roman" panose="02020603050405020304" pitchFamily="18" charset="0"/>
              </a:rPr>
              <a:t>centred</a:t>
            </a:r>
            <a:r>
              <a:rPr lang="en-US" altLang="en-US" b="1" dirty="0">
                <a:latin typeface="+mn-lt"/>
                <a:cs typeface="Times New Roman" panose="02020603050405020304" pitchFamily="18" charset="0"/>
              </a:rPr>
              <a:t> community development can be found in the </a:t>
            </a:r>
            <a:r>
              <a:rPr lang="en-US" altLang="en-US" b="1" i="1" dirty="0">
                <a:latin typeface="+mn-lt"/>
                <a:cs typeface="Times New Roman" panose="02020603050405020304" pitchFamily="18" charset="0"/>
              </a:rPr>
              <a:t>Social Sustainability Framework </a:t>
            </a:r>
            <a:r>
              <a:rPr lang="en-US" altLang="en-US" b="1" dirty="0">
                <a:latin typeface="+mn-lt"/>
                <a:cs typeface="Times New Roman" panose="02020603050405020304" pitchFamily="18" charset="0"/>
              </a:rPr>
              <a:t>model advanced by the UK-based Young Foundation (2012)</a:t>
            </a:r>
            <a:endParaRPr lang="en-US" altLang="en-US" b="1" dirty="0">
              <a:latin typeface="+mn-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36152-26AE-4BE5-90DA-251C723D50F9}"/>
              </a:ext>
            </a:extLst>
          </p:cNvPr>
          <p:cNvSpPr>
            <a:spLocks noGrp="1"/>
          </p:cNvSpPr>
          <p:nvPr>
            <p:ph type="title"/>
          </p:nvPr>
        </p:nvSpPr>
        <p:spPr>
          <a:xfrm>
            <a:off x="457200" y="274638"/>
            <a:ext cx="8229600" cy="1786210"/>
          </a:xfrm>
        </p:spPr>
        <p:txBody>
          <a:bodyPr rtlCol="0">
            <a:normAutofit fontScale="90000"/>
          </a:bodyPr>
          <a:lstStyle/>
          <a:p>
            <a:pPr eaLnBrk="1" fontAlgn="auto" hangingPunct="1">
              <a:spcAft>
                <a:spcPts val="0"/>
              </a:spcAft>
              <a:defRPr/>
            </a:pPr>
            <a:br>
              <a:rPr lang="en-US" b="1" dirty="0"/>
            </a:br>
            <a:r>
              <a:rPr lang="en-US" b="1" dirty="0"/>
              <a:t>What Does It Take to Build and Sustain a Vibrant Community? </a:t>
            </a:r>
            <a:br>
              <a:rPr lang="en-US" b="1" dirty="0"/>
            </a:br>
            <a:r>
              <a:rPr lang="en-US" sz="2200" b="1" dirty="0"/>
              <a:t>Proposed Social Sustainability Framework</a:t>
            </a:r>
            <a:br>
              <a:rPr lang="en-US" b="1" dirty="0"/>
            </a:br>
            <a:r>
              <a:rPr lang="en-US" sz="1800" b="1" dirty="0"/>
              <a:t>(Young Foundation, 2012)</a:t>
            </a:r>
            <a:br>
              <a:rPr lang="en-CA" dirty="0"/>
            </a:br>
            <a:endParaRPr lang="en-CA" dirty="0"/>
          </a:p>
        </p:txBody>
      </p:sp>
      <p:pic>
        <p:nvPicPr>
          <p:cNvPr id="18435" name="Picture 2" descr="C:\Users\Paul Bennett\Documents\LastStandPhotos\8.3SocialSustainDesign.png">
            <a:extLst>
              <a:ext uri="{FF2B5EF4-FFF2-40B4-BE49-F238E27FC236}">
                <a16:creationId xmlns:a16="http://schemas.microsoft.com/office/drawing/2014/main" id="{77EC128A-BA1C-4CB0-871F-8CB26415E2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2060848"/>
            <a:ext cx="6096000" cy="424815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aul Bennett\Documents\LastStandPhotos\8.4BuildBlocksSocialSustain.jpg">
            <a:extLst>
              <a:ext uri="{FF2B5EF4-FFF2-40B4-BE49-F238E27FC236}">
                <a16:creationId xmlns:a16="http://schemas.microsoft.com/office/drawing/2014/main" id="{6FC313A9-D03C-4CA5-BF8F-8E12C8D41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696" y="-20272"/>
            <a:ext cx="7558608" cy="639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F226-70DE-43F2-A46D-D419D6CCBC85}"/>
              </a:ext>
            </a:extLst>
          </p:cNvPr>
          <p:cNvSpPr>
            <a:spLocks noGrp="1"/>
          </p:cNvSpPr>
          <p:nvPr>
            <p:ph type="title"/>
          </p:nvPr>
        </p:nvSpPr>
        <p:spPr/>
        <p:txBody>
          <a:bodyPr rtlCol="0">
            <a:normAutofit fontScale="90000"/>
          </a:bodyPr>
          <a:lstStyle/>
          <a:p>
            <a:pPr eaLnBrk="1" fontAlgn="auto" hangingPunct="1">
              <a:spcAft>
                <a:spcPts val="0"/>
              </a:spcAft>
              <a:defRPr/>
            </a:pPr>
            <a:r>
              <a:rPr lang="en-CA" dirty="0"/>
              <a:t>Curriculum Reform: </a:t>
            </a:r>
            <a:br>
              <a:rPr lang="en-CA" dirty="0"/>
            </a:br>
            <a:r>
              <a:rPr lang="en-CA" dirty="0"/>
              <a:t>Toward a Rural, Place-Based Education </a:t>
            </a:r>
          </a:p>
        </p:txBody>
      </p:sp>
      <p:sp>
        <p:nvSpPr>
          <p:cNvPr id="3" name="Content Placeholder 2">
            <a:extLst>
              <a:ext uri="{FF2B5EF4-FFF2-40B4-BE49-F238E27FC236}">
                <a16:creationId xmlns:a16="http://schemas.microsoft.com/office/drawing/2014/main" id="{138C8534-6E9D-48E5-A43A-57BC0E2140E6}"/>
              </a:ext>
            </a:extLst>
          </p:cNvPr>
          <p:cNvSpPr>
            <a:spLocks noGrp="1"/>
          </p:cNvSpPr>
          <p:nvPr>
            <p:ph idx="1"/>
          </p:nvPr>
        </p:nvSpPr>
        <p:spPr/>
        <p:txBody>
          <a:bodyPr rtlCol="0">
            <a:normAutofit fontScale="40000" lnSpcReduction="20000"/>
          </a:bodyPr>
          <a:lstStyle/>
          <a:p>
            <a:pPr eaLnBrk="1" fontAlgn="auto" hangingPunct="1">
              <a:spcAft>
                <a:spcPts val="0"/>
              </a:spcAft>
              <a:buFont typeface="Arial" panose="020B0604020202020204" pitchFamily="34" charset="0"/>
              <a:buNone/>
              <a:defRPr/>
            </a:pPr>
            <a:r>
              <a:rPr lang="en-US" dirty="0"/>
              <a:t>	</a:t>
            </a:r>
            <a:r>
              <a:rPr lang="en-US" sz="4000" b="1" dirty="0"/>
              <a:t>Centrally-developed and managed school curricula tend to serve the demands and needs of a corporatist, managed, and networked urban society, especially in Ontario. </a:t>
            </a:r>
          </a:p>
          <a:p>
            <a:pPr eaLnBrk="1" fontAlgn="auto" hangingPunct="1">
              <a:spcAft>
                <a:spcPts val="0"/>
              </a:spcAft>
              <a:buFont typeface="Arial" panose="020B0604020202020204" pitchFamily="34" charset="0"/>
              <a:buNone/>
              <a:defRPr/>
            </a:pPr>
            <a:endParaRPr lang="en-US" sz="4000" b="1" dirty="0"/>
          </a:p>
          <a:p>
            <a:pPr eaLnBrk="1" fontAlgn="auto" hangingPunct="1">
              <a:spcAft>
                <a:spcPts val="0"/>
              </a:spcAft>
              <a:buFont typeface="Arial" panose="020B0604020202020204" pitchFamily="34" charset="0"/>
              <a:buNone/>
              <a:defRPr/>
            </a:pPr>
            <a:r>
              <a:rPr lang="en-US" sz="4000" b="1" dirty="0"/>
              <a:t>	Yet, as Acadia University’s Michael Corbett has aptly observed, rural places will not go away. “Rustic spaces,” he points out, “continue to haunt our global consumer society and our forward-looking modernist education system.”   Instead of fading from the scene, they persist and stand in the way of urban modernizers seeking to “develop” rural places as sources of resources and </a:t>
            </a:r>
            <a:r>
              <a:rPr lang="en-US" sz="4000" b="1" dirty="0" err="1"/>
              <a:t>labour</a:t>
            </a:r>
            <a:r>
              <a:rPr lang="en-US" sz="4000" b="1" dirty="0"/>
              <a:t> to fuel the urban, technocratic, globalized economy. Seeing themselves as essential “stewards of the land,” they instinctively resist being human fodder or “redundant </a:t>
            </a:r>
            <a:r>
              <a:rPr lang="en-US" sz="4000" b="1" dirty="0" err="1"/>
              <a:t>labour</a:t>
            </a:r>
            <a:r>
              <a:rPr lang="en-US" sz="4000" b="1" dirty="0"/>
              <a:t>” in a postindustrial society.  </a:t>
            </a:r>
          </a:p>
          <a:p>
            <a:pPr eaLnBrk="1" fontAlgn="auto" hangingPunct="1">
              <a:spcAft>
                <a:spcPts val="0"/>
              </a:spcAft>
              <a:buFont typeface="Arial" panose="020B0604020202020204" pitchFamily="34" charset="0"/>
              <a:buNone/>
              <a:defRPr/>
            </a:pPr>
            <a:endParaRPr lang="en-US" sz="4000" b="1" dirty="0"/>
          </a:p>
          <a:p>
            <a:pPr eaLnBrk="1" fontAlgn="auto" hangingPunct="1">
              <a:spcAft>
                <a:spcPts val="0"/>
              </a:spcAft>
              <a:buFont typeface="Arial" panose="020B0604020202020204" pitchFamily="34" charset="0"/>
              <a:buNone/>
              <a:defRPr/>
            </a:pPr>
            <a:r>
              <a:rPr lang="en-US" sz="4000" b="1" dirty="0"/>
              <a:t>	Surrounded by a world too large to be controlled, rural dwellers seek to “shrink it back to their size and reach” and “anchor themselves in places” where they can “recall their historic memories.”(</a:t>
            </a:r>
            <a:r>
              <a:rPr lang="en-US" sz="4000" b="1" dirty="0" err="1"/>
              <a:t>Castells</a:t>
            </a:r>
            <a:r>
              <a:rPr lang="en-US" sz="4000" b="1" dirty="0"/>
              <a:t>, 2004, 69).   </a:t>
            </a:r>
          </a:p>
          <a:p>
            <a:pPr eaLnBrk="1" fontAlgn="auto" hangingPunct="1">
              <a:spcAft>
                <a:spcPts val="0"/>
              </a:spcAft>
              <a:buFont typeface="Arial" panose="020B0604020202020204" pitchFamily="34" charset="0"/>
              <a:buNone/>
              <a:defRPr/>
            </a:pPr>
            <a:endParaRPr lang="en-US" sz="4000" b="1" dirty="0"/>
          </a:p>
          <a:p>
            <a:pPr eaLnBrk="1" fontAlgn="auto" hangingPunct="1">
              <a:spcAft>
                <a:spcPts val="0"/>
              </a:spcAft>
              <a:buFont typeface="Arial" panose="020B0604020202020204" pitchFamily="34" charset="0"/>
              <a:buNone/>
              <a:defRPr/>
            </a:pPr>
            <a:r>
              <a:rPr lang="en-US" sz="4000" b="1" dirty="0"/>
              <a:t>	In such a situation, Corbett claims  that “place-based history, culture, and tradition” assume larger importance and could well form the basis for “a productive, life-sustaining infrastructure” and a local community-based curriculum that speaks to the needs and aspirations of rural children. (Corbett, AJER, 2006, 291-292).</a:t>
            </a:r>
            <a:endParaRPr lang="en-CA" sz="4000" b="1" dirty="0"/>
          </a:p>
          <a:p>
            <a:pPr eaLnBrk="1" fontAlgn="auto" hangingPunct="1">
              <a:spcAft>
                <a:spcPts val="0"/>
              </a:spcAft>
              <a:defRPr/>
            </a:pPr>
            <a:endParaRPr lang="en-CA" sz="40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94E57D-4682-4CAD-BAE4-03C24C1FFD7F}"/>
              </a:ext>
            </a:extLst>
          </p:cNvPr>
          <p:cNvSpPr>
            <a:spLocks noGrp="1"/>
          </p:cNvSpPr>
          <p:nvPr>
            <p:ph type="title"/>
          </p:nvPr>
        </p:nvSpPr>
        <p:spPr/>
        <p:txBody>
          <a:bodyPr rtlCol="0">
            <a:normAutofit fontScale="90000"/>
          </a:bodyPr>
          <a:lstStyle/>
          <a:p>
            <a:pPr eaLnBrk="1" fontAlgn="auto" hangingPunct="1">
              <a:spcAft>
                <a:spcPts val="0"/>
              </a:spcAft>
              <a:defRPr/>
            </a:pPr>
            <a:r>
              <a:rPr lang="en-CA" dirty="0"/>
              <a:t>Rural Community-Based Curriculum </a:t>
            </a:r>
          </a:p>
        </p:txBody>
      </p:sp>
      <p:sp>
        <p:nvSpPr>
          <p:cNvPr id="21507" name="Content Placeholder 4">
            <a:extLst>
              <a:ext uri="{FF2B5EF4-FFF2-40B4-BE49-F238E27FC236}">
                <a16:creationId xmlns:a16="http://schemas.microsoft.com/office/drawing/2014/main" id="{E57BD724-77FC-482B-AFC3-2B9872B58476}"/>
              </a:ext>
            </a:extLst>
          </p:cNvPr>
          <p:cNvSpPr>
            <a:spLocks noGrp="1"/>
          </p:cNvSpPr>
          <p:nvPr>
            <p:ph sz="half" idx="1"/>
          </p:nvPr>
        </p:nvSpPr>
        <p:spPr/>
        <p:txBody>
          <a:bodyPr/>
          <a:lstStyle/>
          <a:p>
            <a:pPr eaLnBrk="1" hangingPunct="1"/>
            <a:endParaRPr lang="en-CA" altLang="en-US"/>
          </a:p>
        </p:txBody>
      </p:sp>
      <p:pic>
        <p:nvPicPr>
          <p:cNvPr id="21508" name="Picture 2" descr="C:\Users\Paul Bennett\Documents\LastStandPhotos\5.3PlaceBasedEducation.png">
            <a:extLst>
              <a:ext uri="{FF2B5EF4-FFF2-40B4-BE49-F238E27FC236}">
                <a16:creationId xmlns:a16="http://schemas.microsoft.com/office/drawing/2014/main" id="{9B9DFFCD-BEB4-417A-B6B4-800D8A62C35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27538" y="1557338"/>
            <a:ext cx="3890962" cy="4252912"/>
          </a:xfrm>
        </p:spPr>
      </p:pic>
      <p:pic>
        <p:nvPicPr>
          <p:cNvPr id="21509" name="Picture 4" descr="C:\Users\Paul Bennett\Documents\LastStandPhotos\5.1CCNRuralReport.gif">
            <a:extLst>
              <a:ext uri="{FF2B5EF4-FFF2-40B4-BE49-F238E27FC236}">
                <a16:creationId xmlns:a16="http://schemas.microsoft.com/office/drawing/2014/main" id="{F7ADCA40-8973-4450-804F-B67634361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628775"/>
            <a:ext cx="3563938"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a:extLst>
              <a:ext uri="{FF2B5EF4-FFF2-40B4-BE49-F238E27FC236}">
                <a16:creationId xmlns:a16="http://schemas.microsoft.com/office/drawing/2014/main" id="{8BBF4FFB-02B3-4E6C-AC14-54F27DCC4C16}"/>
              </a:ext>
            </a:extLst>
          </p:cNvPr>
          <p:cNvSpPr>
            <a:spLocks noGrp="1"/>
          </p:cNvSpPr>
          <p:nvPr>
            <p:ph type="title"/>
          </p:nvPr>
        </p:nvSpPr>
        <p:spPr/>
        <p:txBody>
          <a:bodyPr/>
          <a:lstStyle/>
          <a:p>
            <a:pPr eaLnBrk="1" hangingPunct="1"/>
            <a:r>
              <a:rPr lang="en-CA" altLang="en-US" sz="3200" dirty="0"/>
              <a:t>Saving the Heartland of Rural Ontario:</a:t>
            </a:r>
            <a:br>
              <a:rPr lang="en-CA" altLang="en-US" sz="3200" dirty="0"/>
            </a:br>
            <a:r>
              <a:rPr lang="en-CA" altLang="en-US" sz="2800" dirty="0"/>
              <a:t>“Do School Closures Turn Villages into Ghost Towns?”</a:t>
            </a:r>
          </a:p>
        </p:txBody>
      </p:sp>
      <p:sp>
        <p:nvSpPr>
          <p:cNvPr id="3" name="Text Placeholder 2">
            <a:extLst>
              <a:ext uri="{FF2B5EF4-FFF2-40B4-BE49-F238E27FC236}">
                <a16:creationId xmlns:a16="http://schemas.microsoft.com/office/drawing/2014/main" id="{BFEB3C2A-30A5-4AAD-9B70-CFCE48CDDD9E}"/>
              </a:ext>
            </a:extLst>
          </p:cNvPr>
          <p:cNvSpPr>
            <a:spLocks noGrp="1"/>
          </p:cNvSpPr>
          <p:nvPr>
            <p:ph type="body" idx="1"/>
          </p:nvPr>
        </p:nvSpPr>
        <p:spPr>
          <a:xfrm>
            <a:off x="827583" y="2852936"/>
            <a:ext cx="3744417" cy="585772"/>
          </a:xfrm>
        </p:spPr>
        <p:txBody>
          <a:bodyPr rtlCol="0">
            <a:normAutofit fontScale="85000" lnSpcReduction="10000"/>
          </a:bodyPr>
          <a:lstStyle/>
          <a:p>
            <a:pPr algn="ctr" eaLnBrk="1" fontAlgn="auto" hangingPunct="1">
              <a:spcAft>
                <a:spcPts val="0"/>
              </a:spcAft>
              <a:defRPr/>
            </a:pPr>
            <a:r>
              <a:rPr lang="en-CA" sz="2000" dirty="0"/>
              <a:t>The Rural Ontario Front – </a:t>
            </a:r>
            <a:r>
              <a:rPr lang="en-CA" sz="2000" dirty="0" err="1"/>
              <a:t>Yarker</a:t>
            </a:r>
            <a:r>
              <a:rPr lang="en-CA" sz="2000" dirty="0"/>
              <a:t> Family School, 2016-17 </a:t>
            </a:r>
          </a:p>
        </p:txBody>
      </p:sp>
      <p:pic>
        <p:nvPicPr>
          <p:cNvPr id="8" name="Content Placeholder 7">
            <a:extLst>
              <a:ext uri="{FF2B5EF4-FFF2-40B4-BE49-F238E27FC236}">
                <a16:creationId xmlns:a16="http://schemas.microsoft.com/office/drawing/2014/main" id="{50E3373C-C36D-483A-8B43-8A64408B07C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45925" y="3596900"/>
            <a:ext cx="4040188" cy="2273900"/>
          </a:xfrm>
        </p:spPr>
      </p:pic>
      <p:sp>
        <p:nvSpPr>
          <p:cNvPr id="5" name="Text Placeholder 4">
            <a:extLst>
              <a:ext uri="{FF2B5EF4-FFF2-40B4-BE49-F238E27FC236}">
                <a16:creationId xmlns:a16="http://schemas.microsoft.com/office/drawing/2014/main" id="{6C23107B-6F3F-478B-80AB-EC94B2BFDF1E}"/>
              </a:ext>
            </a:extLst>
          </p:cNvPr>
          <p:cNvSpPr>
            <a:spLocks noGrp="1"/>
          </p:cNvSpPr>
          <p:nvPr>
            <p:ph type="body" sz="quarter" idx="3"/>
          </p:nvPr>
        </p:nvSpPr>
        <p:spPr>
          <a:xfrm>
            <a:off x="4755461" y="2670194"/>
            <a:ext cx="3342328" cy="749098"/>
          </a:xfrm>
        </p:spPr>
        <p:txBody>
          <a:bodyPr rtlCol="0">
            <a:normAutofit fontScale="85000" lnSpcReduction="10000"/>
          </a:bodyPr>
          <a:lstStyle/>
          <a:p>
            <a:pPr algn="ctr" eaLnBrk="1" fontAlgn="auto" hangingPunct="1">
              <a:spcAft>
                <a:spcPts val="0"/>
              </a:spcAft>
              <a:defRPr/>
            </a:pPr>
            <a:r>
              <a:rPr lang="en-CA" sz="2000" dirty="0" err="1"/>
              <a:t>Yarker</a:t>
            </a:r>
            <a:r>
              <a:rPr lang="en-CA" sz="2000" dirty="0"/>
              <a:t> Rural School Protest – Limestone DSB, November 2017</a:t>
            </a:r>
          </a:p>
        </p:txBody>
      </p:sp>
      <p:pic>
        <p:nvPicPr>
          <p:cNvPr id="6" name="Content Placeholder 5">
            <a:extLst>
              <a:ext uri="{FF2B5EF4-FFF2-40B4-BE49-F238E27FC236}">
                <a16:creationId xmlns:a16="http://schemas.microsoft.com/office/drawing/2014/main" id="{B229528D-7462-4EC2-98DA-5658844946DE}"/>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886113" y="3567500"/>
            <a:ext cx="3342328" cy="2273900"/>
          </a:xfrm>
        </p:spPr>
      </p:pic>
      <p:sp>
        <p:nvSpPr>
          <p:cNvPr id="14" name="TextBox 13">
            <a:extLst>
              <a:ext uri="{FF2B5EF4-FFF2-40B4-BE49-F238E27FC236}">
                <a16:creationId xmlns:a16="http://schemas.microsoft.com/office/drawing/2014/main" id="{F3C878ED-FD2F-4A79-863A-5AC2A920AF40}"/>
              </a:ext>
            </a:extLst>
          </p:cNvPr>
          <p:cNvSpPr txBox="1"/>
          <p:nvPr/>
        </p:nvSpPr>
        <p:spPr>
          <a:xfrm>
            <a:off x="1046211" y="1447038"/>
            <a:ext cx="7182230" cy="1384995"/>
          </a:xfrm>
          <a:prstGeom prst="rect">
            <a:avLst/>
          </a:prstGeom>
          <a:noFill/>
        </p:spPr>
        <p:txBody>
          <a:bodyPr wrap="square">
            <a:spAutoFit/>
          </a:bodyPr>
          <a:lstStyle/>
          <a:p>
            <a:r>
              <a:rPr lang="en-US" sz="1400" b="1" dirty="0">
                <a:latin typeface="+mn-lt"/>
                <a:ea typeface="Calibri" panose="020F0502020204030204" pitchFamily="34" charset="0"/>
              </a:rPr>
              <a:t>T</a:t>
            </a:r>
            <a:r>
              <a:rPr lang="en-US" sz="1400" b="1" dirty="0">
                <a:effectLst/>
                <a:latin typeface="+mn-lt"/>
                <a:ea typeface="Calibri" panose="020F0502020204030204" pitchFamily="34" charset="0"/>
              </a:rPr>
              <a:t>he village of </a:t>
            </a:r>
            <a:r>
              <a:rPr lang="en-US" sz="1400" b="1" dirty="0" err="1">
                <a:effectLst/>
                <a:latin typeface="+mn-lt"/>
                <a:ea typeface="Calibri" panose="020F0502020204030204" pitchFamily="34" charset="0"/>
              </a:rPr>
              <a:t>Yarker</a:t>
            </a:r>
            <a:r>
              <a:rPr lang="en-US" sz="1400" b="1" dirty="0">
                <a:effectLst/>
                <a:latin typeface="+mn-lt"/>
                <a:ea typeface="Calibri" panose="020F0502020204030204" pitchFamily="34" charset="0"/>
              </a:rPr>
              <a:t>, </a:t>
            </a:r>
            <a:r>
              <a:rPr lang="en-US" sz="1400" b="1" dirty="0">
                <a:latin typeface="+mn-lt"/>
                <a:ea typeface="Calibri" panose="020F0502020204030204" pitchFamily="34" charset="0"/>
              </a:rPr>
              <a:t>in the Eastern Ontario heartland</a:t>
            </a:r>
            <a:r>
              <a:rPr lang="en-US" sz="1400" b="1" dirty="0">
                <a:effectLst/>
                <a:latin typeface="+mn-lt"/>
                <a:ea typeface="Calibri" panose="020F0502020204030204" pitchFamily="34" charset="0"/>
              </a:rPr>
              <a:t>, seemed to exemplify the </a:t>
            </a:r>
            <a:r>
              <a:rPr lang="en-US" sz="1400" b="1" dirty="0">
                <a:latin typeface="+mn-lt"/>
                <a:ea typeface="Calibri" panose="020F0502020204030204" pitchFamily="34" charset="0"/>
              </a:rPr>
              <a:t>challenges facing</a:t>
            </a:r>
            <a:r>
              <a:rPr lang="en-US" sz="1400" b="1" dirty="0">
                <a:effectLst/>
                <a:latin typeface="+mn-lt"/>
                <a:ea typeface="Calibri" panose="020F0502020204030204" pitchFamily="34" charset="0"/>
              </a:rPr>
              <a:t>  rural villages in Ontario. The student population of </a:t>
            </a:r>
            <a:r>
              <a:rPr lang="en-US" sz="1400" b="1" dirty="0" err="1">
                <a:effectLst/>
                <a:latin typeface="+mn-lt"/>
                <a:ea typeface="Calibri" panose="020F0502020204030204" pitchFamily="34" charset="0"/>
              </a:rPr>
              <a:t>Yarker</a:t>
            </a:r>
            <a:r>
              <a:rPr lang="en-US" sz="1400" b="1" dirty="0">
                <a:effectLst/>
                <a:latin typeface="+mn-lt"/>
                <a:ea typeface="Calibri" panose="020F0502020204030204" pitchFamily="34" charset="0"/>
              </a:rPr>
              <a:t> Family School had dwindled by 2016-17 to just 26 junior kindergarten to Grade 3 students and the Limestone </a:t>
            </a:r>
            <a:r>
              <a:rPr lang="en-US" sz="1400" b="1" dirty="0">
                <a:latin typeface="+mn-lt"/>
                <a:ea typeface="Calibri" panose="020F0502020204030204" pitchFamily="34" charset="0"/>
              </a:rPr>
              <a:t>DSB</a:t>
            </a:r>
            <a:r>
              <a:rPr lang="en-US" sz="1400" b="1" dirty="0">
                <a:effectLst/>
                <a:latin typeface="+mn-lt"/>
                <a:ea typeface="Calibri" panose="020F0502020204030204" pitchFamily="34" charset="0"/>
              </a:rPr>
              <a:t> put the school under review as part of a larger plan to “optimize the utilization” rates in school buildings. </a:t>
            </a:r>
            <a:r>
              <a:rPr lang="en-US" sz="1400" b="1" dirty="0">
                <a:latin typeface="+mn-lt"/>
                <a:ea typeface="Calibri" panose="020F0502020204030204" pitchFamily="34" charset="0"/>
              </a:rPr>
              <a:t>It appeared to symbolize the broader trend of  “villages turning into ghost towns” (CBC News Ottawa) </a:t>
            </a:r>
            <a:endParaRPr lang="en-US" sz="1400" b="1" dirty="0">
              <a:latin typeface="+mn-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26DBFA-CE06-4016-95B4-51E5B4C2D36B}"/>
              </a:ext>
            </a:extLst>
          </p:cNvPr>
          <p:cNvSpPr>
            <a:spLocks noGrp="1"/>
          </p:cNvSpPr>
          <p:nvPr>
            <p:ph type="title"/>
          </p:nvPr>
        </p:nvSpPr>
        <p:spPr/>
        <p:txBody>
          <a:bodyPr rtlCol="0">
            <a:normAutofit fontScale="90000"/>
          </a:bodyPr>
          <a:lstStyle/>
          <a:p>
            <a:pPr eaLnBrk="1" fontAlgn="auto" hangingPunct="1">
              <a:spcAft>
                <a:spcPts val="0"/>
              </a:spcAft>
              <a:defRPr/>
            </a:pPr>
            <a:br>
              <a:rPr lang="en-CA" sz="4000" b="1" dirty="0"/>
            </a:br>
            <a:r>
              <a:rPr lang="en-CA" sz="4000" b="1" dirty="0"/>
              <a:t>Community–Building:</a:t>
            </a:r>
            <a:br>
              <a:rPr lang="en-CA" sz="4000" b="1" dirty="0"/>
            </a:br>
            <a:r>
              <a:rPr lang="en-CA" sz="4000" b="1" dirty="0"/>
              <a:t>The Case for Public Engagement</a:t>
            </a:r>
            <a:br>
              <a:rPr lang="en-CA" dirty="0"/>
            </a:br>
            <a:endParaRPr lang="en-CA" dirty="0"/>
          </a:p>
        </p:txBody>
      </p:sp>
      <p:sp>
        <p:nvSpPr>
          <p:cNvPr id="6" name="Content Placeholder 5">
            <a:extLst>
              <a:ext uri="{FF2B5EF4-FFF2-40B4-BE49-F238E27FC236}">
                <a16:creationId xmlns:a16="http://schemas.microsoft.com/office/drawing/2014/main" id="{056CE199-D040-45EB-9912-24F0F361501A}"/>
              </a:ext>
            </a:extLst>
          </p:cNvPr>
          <p:cNvSpPr>
            <a:spLocks noGrp="1"/>
          </p:cNvSpPr>
          <p:nvPr>
            <p:ph idx="1"/>
          </p:nvPr>
        </p:nvSpPr>
        <p:spPr/>
        <p:txBody>
          <a:bodyPr rtlCol="0">
            <a:normAutofit fontScale="40000" lnSpcReduction="20000"/>
          </a:bodyPr>
          <a:lstStyle/>
          <a:p>
            <a:pPr algn="ctr" eaLnBrk="1" fontAlgn="auto" hangingPunct="1">
              <a:spcAft>
                <a:spcPts val="0"/>
              </a:spcAft>
              <a:buFont typeface="Arial" panose="020B0604020202020204" pitchFamily="34" charset="0"/>
              <a:buNone/>
              <a:defRPr/>
            </a:pPr>
            <a:r>
              <a:rPr lang="en-CA" sz="4000" b="1" dirty="0"/>
              <a:t>“Successful schools are not the result of successful buildings.....it is unacceptable to move and divide our communities.”</a:t>
            </a:r>
          </a:p>
          <a:p>
            <a:pPr eaLnBrk="1" fontAlgn="auto" hangingPunct="1">
              <a:spcAft>
                <a:spcPts val="0"/>
              </a:spcAft>
              <a:buFont typeface="Arial" panose="020B0604020202020204" pitchFamily="34" charset="0"/>
              <a:buNone/>
              <a:defRPr/>
            </a:pPr>
            <a:r>
              <a:rPr lang="en-CA" sz="4000" b="1" dirty="0"/>
              <a:t> </a:t>
            </a:r>
          </a:p>
          <a:p>
            <a:pPr eaLnBrk="1" fontAlgn="auto" hangingPunct="1">
              <a:spcAft>
                <a:spcPts val="0"/>
              </a:spcAft>
              <a:defRPr/>
            </a:pPr>
            <a:r>
              <a:rPr lang="en-CA" sz="4000" dirty="0"/>
              <a:t>Gerald Toney, </a:t>
            </a:r>
            <a:r>
              <a:rPr lang="en-CA" sz="4000" dirty="0" err="1"/>
              <a:t>Mi’kmaw</a:t>
            </a:r>
            <a:r>
              <a:rPr lang="en-CA" sz="4000" dirty="0"/>
              <a:t> Elder, Annapolis Valley First Nation, on  the </a:t>
            </a:r>
            <a:r>
              <a:rPr lang="en-CA" sz="4000" i="1" dirty="0"/>
              <a:t>Successful Schools and Successful Students</a:t>
            </a:r>
            <a:r>
              <a:rPr lang="en-CA" sz="4000" dirty="0"/>
              <a:t> Plan, AVRSB School Board Meeting ,  6 March, 2012, </a:t>
            </a:r>
          </a:p>
          <a:p>
            <a:pPr eaLnBrk="1" fontAlgn="auto" hangingPunct="1">
              <a:spcAft>
                <a:spcPts val="0"/>
              </a:spcAft>
              <a:buFont typeface="Arial" panose="020B0604020202020204" pitchFamily="34" charset="0"/>
              <a:buNone/>
              <a:defRPr/>
            </a:pPr>
            <a:endParaRPr lang="en-CA" dirty="0"/>
          </a:p>
          <a:p>
            <a:pPr eaLnBrk="1" fontAlgn="auto" hangingPunct="1">
              <a:spcAft>
                <a:spcPts val="0"/>
              </a:spcAft>
              <a:buFont typeface="Arial" panose="020B0604020202020204" pitchFamily="34" charset="0"/>
              <a:buNone/>
              <a:defRPr/>
            </a:pPr>
            <a:r>
              <a:rPr lang="en-CA" dirty="0"/>
              <a:t>	</a:t>
            </a:r>
            <a:r>
              <a:rPr lang="en-CA" sz="4500" b="1" dirty="0"/>
              <a:t>A School Review process is not sufficient as a basis for charting the future shape and direction of a province’s public education system. The priorities driving such a process are those of facilities and space planning, seeking to achieve economies of scale and operational efficiencies. </a:t>
            </a:r>
          </a:p>
          <a:p>
            <a:pPr eaLnBrk="1" fontAlgn="auto" hangingPunct="1">
              <a:spcAft>
                <a:spcPts val="0"/>
              </a:spcAft>
              <a:buFont typeface="Arial" panose="020B0604020202020204" pitchFamily="34" charset="0"/>
              <a:buNone/>
              <a:defRPr/>
            </a:pPr>
            <a:r>
              <a:rPr lang="en-CA" sz="4500" b="1" dirty="0"/>
              <a:t>	</a:t>
            </a:r>
          </a:p>
          <a:p>
            <a:pPr eaLnBrk="1" fontAlgn="auto" hangingPunct="1">
              <a:spcAft>
                <a:spcPts val="0"/>
              </a:spcAft>
              <a:buFont typeface="Arial" panose="020B0604020202020204" pitchFamily="34" charset="0"/>
              <a:buNone/>
              <a:defRPr/>
            </a:pPr>
            <a:r>
              <a:rPr lang="en-CA" sz="4500" b="1" dirty="0"/>
              <a:t>	The quality of education, student engagement, and strengthening school-community relations are the fundamental goals of public education, but those very goals do not factor in the current forward planning model embodied in </a:t>
            </a:r>
            <a:r>
              <a:rPr lang="en-CA" sz="4500" b="1" i="1" dirty="0"/>
              <a:t>“optimization of space utilization” </a:t>
            </a:r>
            <a:r>
              <a:rPr lang="en-CA" sz="4500" b="1" dirty="0"/>
              <a:t>and school consolidation, authorized by school accommodation reviews. </a:t>
            </a:r>
          </a:p>
          <a:p>
            <a:pPr eaLnBrk="1" fontAlgn="auto" hangingPunct="1">
              <a:spcAft>
                <a:spcPts val="0"/>
              </a:spcAft>
              <a:buFont typeface="Arial" panose="020B0604020202020204" pitchFamily="34" charset="0"/>
              <a:buNone/>
              <a:defRPr/>
            </a:pPr>
            <a:r>
              <a:rPr lang="en-CA" sz="4500" b="1" dirty="0"/>
              <a:t>	</a:t>
            </a:r>
          </a:p>
          <a:p>
            <a:pPr eaLnBrk="1" fontAlgn="auto" hangingPunct="1">
              <a:spcAft>
                <a:spcPts val="0"/>
              </a:spcAft>
              <a:buFont typeface="Arial" panose="020B0604020202020204" pitchFamily="34" charset="0"/>
              <a:buNone/>
              <a:defRPr/>
            </a:pPr>
            <a:r>
              <a:rPr lang="en-CA" sz="4500" b="1" dirty="0"/>
              <a:t>	Renewing the “fleet of buildings” is the prevailing modus operandi of school districts. </a:t>
            </a:r>
          </a:p>
          <a:p>
            <a:pPr eaLnBrk="1" fontAlgn="auto" hangingPunct="1">
              <a:spcAft>
                <a:spcPts val="0"/>
              </a:spcAft>
              <a:defRPr/>
            </a:pPr>
            <a:endParaRPr lang="en-CA" sz="4000"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9C360-020C-4763-AC2C-B9C0E604ACF4}"/>
              </a:ext>
            </a:extLst>
          </p:cNvPr>
          <p:cNvSpPr>
            <a:spLocks noGrp="1"/>
          </p:cNvSpPr>
          <p:nvPr>
            <p:ph type="title"/>
          </p:nvPr>
        </p:nvSpPr>
        <p:spPr>
          <a:xfrm>
            <a:off x="1259632" y="548680"/>
            <a:ext cx="6019056" cy="635949"/>
          </a:xfrm>
        </p:spPr>
        <p:txBody>
          <a:bodyPr/>
          <a:lstStyle/>
          <a:p>
            <a:pPr algn="ctr"/>
            <a:r>
              <a:rPr lang="en-US" dirty="0"/>
              <a:t>Heritage School Preservation Success:</a:t>
            </a:r>
            <a:br>
              <a:rPr lang="en-US" dirty="0"/>
            </a:br>
            <a:r>
              <a:rPr lang="en-US" dirty="0"/>
              <a:t>Historic Pictou Academy, Pictou, NS, 2016-17 </a:t>
            </a:r>
          </a:p>
        </p:txBody>
      </p:sp>
      <p:pic>
        <p:nvPicPr>
          <p:cNvPr id="6" name="Picture Placeholder 5">
            <a:extLst>
              <a:ext uri="{FF2B5EF4-FFF2-40B4-BE49-F238E27FC236}">
                <a16:creationId xmlns:a16="http://schemas.microsoft.com/office/drawing/2014/main" id="{3AE72248-661F-483A-A32B-B5808B65844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2500" b="12500"/>
          <a:stretch>
            <a:fillRect/>
          </a:stretch>
        </p:blipFill>
        <p:spPr>
          <a:xfrm>
            <a:off x="1499481" y="2450839"/>
            <a:ext cx="3744416" cy="2808312"/>
          </a:xfrm>
        </p:spPr>
      </p:pic>
      <p:sp>
        <p:nvSpPr>
          <p:cNvPr id="4" name="Text Placeholder 3">
            <a:extLst>
              <a:ext uri="{FF2B5EF4-FFF2-40B4-BE49-F238E27FC236}">
                <a16:creationId xmlns:a16="http://schemas.microsoft.com/office/drawing/2014/main" id="{7A3AEFC0-11D8-4F0D-9D5D-991714955ECE}"/>
              </a:ext>
            </a:extLst>
          </p:cNvPr>
          <p:cNvSpPr>
            <a:spLocks noGrp="1"/>
          </p:cNvSpPr>
          <p:nvPr>
            <p:ph type="body" sz="half" idx="2"/>
          </p:nvPr>
        </p:nvSpPr>
        <p:spPr>
          <a:xfrm>
            <a:off x="1403648" y="5367338"/>
            <a:ext cx="5875040" cy="941982"/>
          </a:xfrm>
        </p:spPr>
        <p:txBody>
          <a:bodyPr/>
          <a:lstStyle/>
          <a:p>
            <a:r>
              <a:rPr lang="en-US" b="1" dirty="0"/>
              <a:t>Nova Scotia’s second oldest school, Pictou Academy (1816), was threatened with eradication in its 100</a:t>
            </a:r>
            <a:r>
              <a:rPr lang="en-US" b="1" baseline="30000" dirty="0"/>
              <a:t>th</a:t>
            </a:r>
            <a:r>
              <a:rPr lang="en-US" b="1" dirty="0"/>
              <a:t> year but Mayor Jim Ryan (a former Principal) and Pictou Academy Alumni, headed by Noelle Martin, rallied to preserve the name and keep all K-12 students in their local schools. </a:t>
            </a:r>
          </a:p>
        </p:txBody>
      </p:sp>
      <p:pic>
        <p:nvPicPr>
          <p:cNvPr id="8" name="Picture 7">
            <a:extLst>
              <a:ext uri="{FF2B5EF4-FFF2-40B4-BE49-F238E27FC236}">
                <a16:creationId xmlns:a16="http://schemas.microsoft.com/office/drawing/2014/main" id="{2EF8B4D1-1AB9-4A6F-AA94-926E831CF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897" y="1556792"/>
            <a:ext cx="1976301" cy="2964451"/>
          </a:xfrm>
          <a:prstGeom prst="rect">
            <a:avLst/>
          </a:prstGeom>
        </p:spPr>
      </p:pic>
      <p:pic>
        <p:nvPicPr>
          <p:cNvPr id="10" name="Picture 9">
            <a:extLst>
              <a:ext uri="{FF2B5EF4-FFF2-40B4-BE49-F238E27FC236}">
                <a16:creationId xmlns:a16="http://schemas.microsoft.com/office/drawing/2014/main" id="{CB426A50-5DE3-431D-AFD3-D6C322D699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8668" y="1179299"/>
            <a:ext cx="2776697" cy="1271540"/>
          </a:xfrm>
          <a:prstGeom prst="rect">
            <a:avLst/>
          </a:prstGeom>
        </p:spPr>
      </p:pic>
    </p:spTree>
    <p:extLst>
      <p:ext uri="{BB962C8B-B14F-4D97-AF65-F5344CB8AC3E}">
        <p14:creationId xmlns:p14="http://schemas.microsoft.com/office/powerpoint/2010/main" val="2593350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1873F2-93F3-4917-AB99-83AC88C9719F}"/>
              </a:ext>
            </a:extLst>
          </p:cNvPr>
          <p:cNvSpPr>
            <a:spLocks noGrp="1"/>
          </p:cNvSpPr>
          <p:nvPr>
            <p:ph type="title"/>
          </p:nvPr>
        </p:nvSpPr>
        <p:spPr>
          <a:xfrm>
            <a:off x="1792288" y="476672"/>
            <a:ext cx="5486400" cy="915672"/>
          </a:xfrm>
        </p:spPr>
        <p:txBody>
          <a:bodyPr/>
          <a:lstStyle/>
          <a:p>
            <a:pPr algn="ctr"/>
            <a:r>
              <a:rPr lang="en-US" dirty="0"/>
              <a:t>Local Business Initiative Success:</a:t>
            </a:r>
            <a:br>
              <a:rPr lang="en-US" dirty="0"/>
            </a:br>
            <a:r>
              <a:rPr lang="en-US" dirty="0"/>
              <a:t>Chapman’s Dairy to the Rescue, April 2017</a:t>
            </a:r>
            <a:br>
              <a:rPr lang="en-US" dirty="0"/>
            </a:br>
            <a:r>
              <a:rPr lang="en-US" dirty="0" err="1"/>
              <a:t>Beavercrest</a:t>
            </a:r>
            <a:r>
              <a:rPr lang="en-US" dirty="0"/>
              <a:t> Public School, </a:t>
            </a:r>
            <a:r>
              <a:rPr lang="en-US" dirty="0" err="1"/>
              <a:t>Markdale</a:t>
            </a:r>
            <a:r>
              <a:rPr lang="en-US" dirty="0"/>
              <a:t>, Ontario </a:t>
            </a:r>
          </a:p>
        </p:txBody>
      </p:sp>
      <p:pic>
        <p:nvPicPr>
          <p:cNvPr id="7" name="Picture Placeholder 6">
            <a:extLst>
              <a:ext uri="{FF2B5EF4-FFF2-40B4-BE49-F238E27FC236}">
                <a16:creationId xmlns:a16="http://schemas.microsoft.com/office/drawing/2014/main" id="{D7AE9D0A-2C77-4D60-9F21-16D577EA4EDE}"/>
              </a:ext>
            </a:extLst>
          </p:cNvPr>
          <p:cNvPicPr>
            <a:picLocks noGrp="1" noChangeAspect="1"/>
          </p:cNvPicPr>
          <p:nvPr>
            <p:ph type="pic" idx="1"/>
          </p:nvPr>
        </p:nvPicPr>
        <p:blipFill>
          <a:blip r:embed="rId2"/>
          <a:srcRect l="12482" r="12482"/>
          <a:stretch>
            <a:fillRect/>
          </a:stretch>
        </p:blipFill>
        <p:spPr>
          <a:xfrm>
            <a:off x="878267" y="1512184"/>
            <a:ext cx="3713964" cy="2785473"/>
          </a:xfrm>
          <a:prstGeom prst="rect">
            <a:avLst/>
          </a:prstGeom>
        </p:spPr>
      </p:pic>
      <p:sp>
        <p:nvSpPr>
          <p:cNvPr id="6" name="Text Placeholder 5">
            <a:extLst>
              <a:ext uri="{FF2B5EF4-FFF2-40B4-BE49-F238E27FC236}">
                <a16:creationId xmlns:a16="http://schemas.microsoft.com/office/drawing/2014/main" id="{B6F9DA43-1F5C-44C2-ADA7-D1B461CF29F8}"/>
              </a:ext>
            </a:extLst>
          </p:cNvPr>
          <p:cNvSpPr>
            <a:spLocks noGrp="1"/>
          </p:cNvSpPr>
          <p:nvPr>
            <p:ph type="body" sz="half" idx="2"/>
          </p:nvPr>
        </p:nvSpPr>
        <p:spPr>
          <a:xfrm>
            <a:off x="1043608" y="4509120"/>
            <a:ext cx="6912768" cy="1663080"/>
          </a:xfrm>
        </p:spPr>
        <p:txBody>
          <a:bodyPr/>
          <a:lstStyle/>
          <a:p>
            <a:r>
              <a:rPr lang="en-US" sz="1600" b="1" dirty="0">
                <a:ea typeface="Calibri" panose="020F0502020204030204" pitchFamily="34" charset="0"/>
              </a:rPr>
              <a:t>A</a:t>
            </a:r>
            <a:r>
              <a:rPr lang="en-US" sz="1600" b="1" dirty="0">
                <a:effectLst/>
                <a:ea typeface="Calibri" panose="020F0502020204030204" pitchFamily="34" charset="0"/>
              </a:rPr>
              <a:t> leading Ontario dairy products company, Chapman’s Ice Cream, intervened in an attempt to save </a:t>
            </a:r>
            <a:r>
              <a:rPr lang="en-US" sz="1600" b="1" dirty="0" err="1">
                <a:effectLst/>
                <a:ea typeface="Calibri" panose="020F0502020204030204" pitchFamily="34" charset="0"/>
              </a:rPr>
              <a:t>Beavercrest</a:t>
            </a:r>
            <a:r>
              <a:rPr lang="en-US" sz="1600" b="1" dirty="0">
                <a:effectLst/>
                <a:ea typeface="Calibri" panose="020F0502020204030204" pitchFamily="34" charset="0"/>
              </a:rPr>
              <a:t> Public School in the company’s home town,  </a:t>
            </a:r>
            <a:r>
              <a:rPr lang="en-US" sz="1600" b="1" dirty="0" err="1">
                <a:effectLst/>
                <a:ea typeface="Calibri" panose="020F0502020204030204" pitchFamily="34" charset="0"/>
              </a:rPr>
              <a:t>Markdale</a:t>
            </a:r>
            <a:r>
              <a:rPr lang="en-US" sz="1600" b="1" dirty="0">
                <a:effectLst/>
                <a:ea typeface="Calibri" panose="020F0502020204030204" pitchFamily="34" charset="0"/>
              </a:rPr>
              <a:t>, Ontario. </a:t>
            </a:r>
            <a:r>
              <a:rPr lang="en-US" sz="1600" b="1" dirty="0">
                <a:ea typeface="Calibri" panose="020F0502020204030204" pitchFamily="34" charset="0"/>
              </a:rPr>
              <a:t>T</a:t>
            </a:r>
            <a:r>
              <a:rPr lang="en-US" sz="1600" b="1" dirty="0">
                <a:effectLst/>
                <a:ea typeface="Calibri" panose="020F0502020204030204" pitchFamily="34" charset="0"/>
              </a:rPr>
              <a:t>he Bluewater District School Board proved ill-equipped to respond to that community-generated proposal to invest in the school’s longer-term future. Some $2 million was eventually invested by Chapman’s to repurpose a wing of the community’s school. </a:t>
            </a:r>
            <a:endParaRPr lang="en-US" sz="1600" b="1" dirty="0"/>
          </a:p>
        </p:txBody>
      </p:sp>
      <p:pic>
        <p:nvPicPr>
          <p:cNvPr id="9" name="Picture 8">
            <a:extLst>
              <a:ext uri="{FF2B5EF4-FFF2-40B4-BE49-F238E27FC236}">
                <a16:creationId xmlns:a16="http://schemas.microsoft.com/office/drawing/2014/main" id="{7805A0F0-00FA-4527-880C-D60ADBFD7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2231" y="1445846"/>
            <a:ext cx="3281142" cy="3168352"/>
          </a:xfrm>
          <a:prstGeom prst="rect">
            <a:avLst/>
          </a:prstGeom>
        </p:spPr>
      </p:pic>
    </p:spTree>
    <p:extLst>
      <p:ext uri="{BB962C8B-B14F-4D97-AF65-F5344CB8AC3E}">
        <p14:creationId xmlns:p14="http://schemas.microsoft.com/office/powerpoint/2010/main" val="1829943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37889-7130-45EE-8460-C99A5F1DC6EA}"/>
              </a:ext>
            </a:extLst>
          </p:cNvPr>
          <p:cNvSpPr>
            <a:spLocks noGrp="1"/>
          </p:cNvSpPr>
          <p:nvPr>
            <p:ph type="title"/>
          </p:nvPr>
        </p:nvSpPr>
        <p:spPr>
          <a:xfrm>
            <a:off x="1792288" y="332656"/>
            <a:ext cx="5486400" cy="1120444"/>
          </a:xfrm>
        </p:spPr>
        <p:txBody>
          <a:bodyPr/>
          <a:lstStyle/>
          <a:p>
            <a:pPr algn="ctr"/>
            <a:r>
              <a:rPr lang="en-US" dirty="0"/>
              <a:t>Rescuing the Village School</a:t>
            </a:r>
            <a:br>
              <a:rPr lang="en-US" dirty="0"/>
            </a:br>
            <a:r>
              <a:rPr lang="en-US" dirty="0"/>
              <a:t>Island Strong Movement                                                                    </a:t>
            </a:r>
            <a:br>
              <a:rPr lang="en-US" dirty="0"/>
            </a:br>
            <a:r>
              <a:rPr lang="en-US" dirty="0"/>
              <a:t>Georgetown, Canada’s Rural Renewal Town, PEI</a:t>
            </a:r>
          </a:p>
        </p:txBody>
      </p:sp>
      <p:pic>
        <p:nvPicPr>
          <p:cNvPr id="6" name="Picture Placeholder 5">
            <a:extLst>
              <a:ext uri="{FF2B5EF4-FFF2-40B4-BE49-F238E27FC236}">
                <a16:creationId xmlns:a16="http://schemas.microsoft.com/office/drawing/2014/main" id="{7B155A6C-F746-4E0B-940B-7B731C5A20F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3791" r="3791"/>
          <a:stretch>
            <a:fillRect/>
          </a:stretch>
        </p:blipFill>
        <p:spPr>
          <a:xfrm>
            <a:off x="915759" y="3088766"/>
            <a:ext cx="3427400" cy="2087562"/>
          </a:xfrm>
        </p:spPr>
      </p:pic>
      <p:sp>
        <p:nvSpPr>
          <p:cNvPr id="4" name="Text Placeholder 3">
            <a:extLst>
              <a:ext uri="{FF2B5EF4-FFF2-40B4-BE49-F238E27FC236}">
                <a16:creationId xmlns:a16="http://schemas.microsoft.com/office/drawing/2014/main" id="{B649C5C6-522E-4DCB-A072-F29182747121}"/>
              </a:ext>
            </a:extLst>
          </p:cNvPr>
          <p:cNvSpPr>
            <a:spLocks noGrp="1"/>
          </p:cNvSpPr>
          <p:nvPr>
            <p:ph type="body" sz="half" idx="2"/>
          </p:nvPr>
        </p:nvSpPr>
        <p:spPr>
          <a:xfrm>
            <a:off x="1115616" y="5367338"/>
            <a:ext cx="7046216" cy="804862"/>
          </a:xfrm>
        </p:spPr>
        <p:txBody>
          <a:bodyPr/>
          <a:lstStyle/>
          <a:p>
            <a:r>
              <a:rPr lang="en-US" sz="1600" b="1" dirty="0">
                <a:effectLst/>
                <a:ea typeface="Calibri" panose="020F0502020204030204" pitchFamily="34" charset="0"/>
              </a:rPr>
              <a:t>The Town of Georgetown, host of two major Atlantic Canadian Rural Renewal Conferences in October 2013 and June 2016, is the </a:t>
            </a:r>
            <a:r>
              <a:rPr lang="en-US" sz="1600" b="1" dirty="0" err="1">
                <a:effectLst/>
                <a:ea typeface="Calibri" panose="020F0502020204030204" pitchFamily="34" charset="0"/>
              </a:rPr>
              <a:t>epicentre</a:t>
            </a:r>
            <a:r>
              <a:rPr lang="en-US" sz="1600" b="1" dirty="0">
                <a:ea typeface="Calibri" panose="020F0502020204030204" pitchFamily="34" charset="0"/>
              </a:rPr>
              <a:t> of Island Strong and Georgetown Elementary School survived two closure initiatives, 2009 and 2017. </a:t>
            </a:r>
            <a:r>
              <a:rPr lang="en-US" sz="1600" b="1" dirty="0">
                <a:effectLst/>
                <a:ea typeface="Calibri" panose="020F0502020204030204" pitchFamily="34" charset="0"/>
              </a:rPr>
              <a:t> </a:t>
            </a:r>
            <a:endParaRPr lang="en-US" sz="1600" b="1" dirty="0"/>
          </a:p>
        </p:txBody>
      </p:sp>
      <p:pic>
        <p:nvPicPr>
          <p:cNvPr id="8" name="Picture 7">
            <a:extLst>
              <a:ext uri="{FF2B5EF4-FFF2-40B4-BE49-F238E27FC236}">
                <a16:creationId xmlns:a16="http://schemas.microsoft.com/office/drawing/2014/main" id="{D69082CF-9DA3-42E5-89DC-FC4BDA38C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408" y="1988840"/>
            <a:ext cx="3816424" cy="2542692"/>
          </a:xfrm>
          <a:prstGeom prst="rect">
            <a:avLst/>
          </a:prstGeom>
        </p:spPr>
      </p:pic>
      <p:pic>
        <p:nvPicPr>
          <p:cNvPr id="10" name="Picture 9">
            <a:extLst>
              <a:ext uri="{FF2B5EF4-FFF2-40B4-BE49-F238E27FC236}">
                <a16:creationId xmlns:a16="http://schemas.microsoft.com/office/drawing/2014/main" id="{A7865979-C1C5-4FFB-869D-804B206EAA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8903" y="1655454"/>
            <a:ext cx="2304256" cy="1535210"/>
          </a:xfrm>
          <a:prstGeom prst="rect">
            <a:avLst/>
          </a:prstGeom>
        </p:spPr>
      </p:pic>
    </p:spTree>
    <p:extLst>
      <p:ext uri="{BB962C8B-B14F-4D97-AF65-F5344CB8AC3E}">
        <p14:creationId xmlns:p14="http://schemas.microsoft.com/office/powerpoint/2010/main" val="930189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1873F2-93F3-4917-AB99-83AC88C9719F}"/>
              </a:ext>
            </a:extLst>
          </p:cNvPr>
          <p:cNvSpPr>
            <a:spLocks noGrp="1"/>
          </p:cNvSpPr>
          <p:nvPr>
            <p:ph type="title"/>
          </p:nvPr>
        </p:nvSpPr>
        <p:spPr>
          <a:xfrm>
            <a:off x="1792288" y="476672"/>
            <a:ext cx="5486400" cy="915672"/>
          </a:xfrm>
        </p:spPr>
        <p:txBody>
          <a:bodyPr/>
          <a:lstStyle/>
          <a:p>
            <a:pPr algn="ctr"/>
            <a:r>
              <a:rPr lang="en-US" dirty="0"/>
              <a:t>Save Our School Success:</a:t>
            </a:r>
            <a:br>
              <a:rPr lang="en-US" dirty="0"/>
            </a:br>
            <a:r>
              <a:rPr lang="en-US" dirty="0"/>
              <a:t>Schoolhouse Cafe</a:t>
            </a:r>
            <a:br>
              <a:rPr lang="en-US" dirty="0"/>
            </a:br>
            <a:r>
              <a:rPr lang="en-US" dirty="0"/>
              <a:t>Digby Neck Consolidated School, Nova Scotia </a:t>
            </a:r>
          </a:p>
        </p:txBody>
      </p:sp>
      <p:sp>
        <p:nvSpPr>
          <p:cNvPr id="6" name="Text Placeholder 5">
            <a:extLst>
              <a:ext uri="{FF2B5EF4-FFF2-40B4-BE49-F238E27FC236}">
                <a16:creationId xmlns:a16="http://schemas.microsoft.com/office/drawing/2014/main" id="{B6F9DA43-1F5C-44C2-ADA7-D1B461CF29F8}"/>
              </a:ext>
            </a:extLst>
          </p:cNvPr>
          <p:cNvSpPr>
            <a:spLocks noGrp="1"/>
          </p:cNvSpPr>
          <p:nvPr>
            <p:ph type="body" sz="half" idx="2"/>
          </p:nvPr>
        </p:nvSpPr>
        <p:spPr>
          <a:xfrm>
            <a:off x="611560" y="4880764"/>
            <a:ext cx="7632848" cy="1291436"/>
          </a:xfrm>
        </p:spPr>
        <p:txBody>
          <a:bodyPr/>
          <a:lstStyle/>
          <a:p>
            <a:r>
              <a:rPr lang="en-US" sz="1600" b="1" dirty="0"/>
              <a:t>School principals can be critical in keeping small rural schools alive. One prime example was Julie Woodman’s outstanding leadership during 2015-16 in staving-off the closure of Digby Neck Consolidated School, a tiny school in rural Digby County.  After blocking a Tri-County Regional School Board closure process, the parent group created a Schoolhouse Café and community meeting place on site.  </a:t>
            </a:r>
          </a:p>
        </p:txBody>
      </p:sp>
      <p:pic>
        <p:nvPicPr>
          <p:cNvPr id="9" name="Picture Placeholder 8">
            <a:extLst>
              <a:ext uri="{FF2B5EF4-FFF2-40B4-BE49-F238E27FC236}">
                <a16:creationId xmlns:a16="http://schemas.microsoft.com/office/drawing/2014/main" id="{CCCD5C0F-0739-4524-89EA-D91B1AFF1DC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496" r="2496"/>
          <a:stretch>
            <a:fillRect/>
          </a:stretch>
        </p:blipFill>
        <p:spPr>
          <a:xfrm>
            <a:off x="4535488" y="2895541"/>
            <a:ext cx="3277133" cy="1956038"/>
          </a:xfrm>
        </p:spPr>
      </p:pic>
      <p:pic>
        <p:nvPicPr>
          <p:cNvPr id="11" name="Picture 10">
            <a:extLst>
              <a:ext uri="{FF2B5EF4-FFF2-40B4-BE49-F238E27FC236}">
                <a16:creationId xmlns:a16="http://schemas.microsoft.com/office/drawing/2014/main" id="{86BBB782-F843-4CA0-8083-9E440758C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444" y="1556792"/>
            <a:ext cx="7063649" cy="1203487"/>
          </a:xfrm>
          <a:prstGeom prst="rect">
            <a:avLst/>
          </a:prstGeom>
        </p:spPr>
      </p:pic>
      <p:pic>
        <p:nvPicPr>
          <p:cNvPr id="13" name="Picture 12">
            <a:extLst>
              <a:ext uri="{FF2B5EF4-FFF2-40B4-BE49-F238E27FC236}">
                <a16:creationId xmlns:a16="http://schemas.microsoft.com/office/drawing/2014/main" id="{037787B9-DE5F-441E-8C9A-18BB31A70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363" y="2895541"/>
            <a:ext cx="3534133" cy="1985223"/>
          </a:xfrm>
          <a:prstGeom prst="rect">
            <a:avLst/>
          </a:prstGeom>
        </p:spPr>
      </p:pic>
    </p:spTree>
    <p:extLst>
      <p:ext uri="{BB962C8B-B14F-4D97-AF65-F5344CB8AC3E}">
        <p14:creationId xmlns:p14="http://schemas.microsoft.com/office/powerpoint/2010/main" val="2917790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1873F2-93F3-4917-AB99-83AC88C9719F}"/>
              </a:ext>
            </a:extLst>
          </p:cNvPr>
          <p:cNvSpPr>
            <a:spLocks noGrp="1"/>
          </p:cNvSpPr>
          <p:nvPr>
            <p:ph type="title"/>
          </p:nvPr>
        </p:nvSpPr>
        <p:spPr>
          <a:xfrm>
            <a:off x="1792288" y="476672"/>
            <a:ext cx="5486400" cy="915672"/>
          </a:xfrm>
        </p:spPr>
        <p:txBody>
          <a:bodyPr/>
          <a:lstStyle/>
          <a:p>
            <a:pPr algn="ctr"/>
            <a:r>
              <a:rPr lang="en-US" dirty="0"/>
              <a:t>Save Our Village School Success:</a:t>
            </a:r>
            <a:br>
              <a:rPr lang="en-US" dirty="0"/>
            </a:br>
            <a:r>
              <a:rPr lang="en-US" dirty="0"/>
              <a:t>Petite Riviere Community Hub Project</a:t>
            </a:r>
            <a:br>
              <a:rPr lang="en-US" dirty="0"/>
            </a:br>
            <a:r>
              <a:rPr lang="en-US" dirty="0"/>
              <a:t>Petite Riviere, Nova Scotia, 2013-2018  </a:t>
            </a:r>
          </a:p>
        </p:txBody>
      </p:sp>
      <p:sp>
        <p:nvSpPr>
          <p:cNvPr id="6" name="Text Placeholder 5">
            <a:extLst>
              <a:ext uri="{FF2B5EF4-FFF2-40B4-BE49-F238E27FC236}">
                <a16:creationId xmlns:a16="http://schemas.microsoft.com/office/drawing/2014/main" id="{B6F9DA43-1F5C-44C2-ADA7-D1B461CF29F8}"/>
              </a:ext>
            </a:extLst>
          </p:cNvPr>
          <p:cNvSpPr>
            <a:spLocks noGrp="1"/>
          </p:cNvSpPr>
          <p:nvPr>
            <p:ph type="body" sz="half" idx="2"/>
          </p:nvPr>
        </p:nvSpPr>
        <p:spPr>
          <a:xfrm>
            <a:off x="1268454" y="5290028"/>
            <a:ext cx="6831938" cy="915672"/>
          </a:xfrm>
        </p:spPr>
        <p:txBody>
          <a:bodyPr/>
          <a:lstStyle/>
          <a:p>
            <a:r>
              <a:rPr lang="en-US" sz="1600" b="1" dirty="0">
                <a:ea typeface="Calibri" panose="020F0502020204030204" pitchFamily="34" charset="0"/>
              </a:rPr>
              <a:t>T</a:t>
            </a:r>
            <a:r>
              <a:rPr lang="en-US" sz="1600" b="1" dirty="0">
                <a:effectLst/>
                <a:ea typeface="Calibri" panose="020F0502020204030204" pitchFamily="34" charset="0"/>
              </a:rPr>
              <a:t>he Nova Scotia village of Petite Riviere was the point of origin for the Nova Scotia Community Hub School movement.  Scheduled to close in June 2018, it was saved by a divine intervention when the province’s English school boards were abolished in February 2018.</a:t>
            </a:r>
            <a:endParaRPr lang="en-US" sz="1600" b="1" dirty="0"/>
          </a:p>
        </p:txBody>
      </p:sp>
      <p:pic>
        <p:nvPicPr>
          <p:cNvPr id="5" name="Picture Placeholder 4">
            <a:extLst>
              <a:ext uri="{FF2B5EF4-FFF2-40B4-BE49-F238E27FC236}">
                <a16:creationId xmlns:a16="http://schemas.microsoft.com/office/drawing/2014/main" id="{D0750EFC-3D5C-473C-859E-F905BEDC50B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5664" b="5664"/>
          <a:stretch>
            <a:fillRect/>
          </a:stretch>
        </p:blipFill>
        <p:spPr>
          <a:xfrm>
            <a:off x="1268454" y="1392344"/>
            <a:ext cx="3131840" cy="1944687"/>
          </a:xfrm>
        </p:spPr>
      </p:pic>
      <p:pic>
        <p:nvPicPr>
          <p:cNvPr id="9" name="Picture 8">
            <a:extLst>
              <a:ext uri="{FF2B5EF4-FFF2-40B4-BE49-F238E27FC236}">
                <a16:creationId xmlns:a16="http://schemas.microsoft.com/office/drawing/2014/main" id="{4409B92A-80AA-4FF8-B4B6-B6E5DF46C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289" y="3278635"/>
            <a:ext cx="2608006" cy="1987846"/>
          </a:xfrm>
          <a:prstGeom prst="rect">
            <a:avLst/>
          </a:prstGeom>
        </p:spPr>
      </p:pic>
      <p:pic>
        <p:nvPicPr>
          <p:cNvPr id="11" name="Picture 10">
            <a:extLst>
              <a:ext uri="{FF2B5EF4-FFF2-40B4-BE49-F238E27FC236}">
                <a16:creationId xmlns:a16="http://schemas.microsoft.com/office/drawing/2014/main" id="{7416B277-27EF-41D9-B8F8-297B94189F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2115" y="1622001"/>
            <a:ext cx="3429000" cy="3429000"/>
          </a:xfrm>
          <a:prstGeom prst="rect">
            <a:avLst/>
          </a:prstGeom>
        </p:spPr>
      </p:pic>
    </p:spTree>
    <p:extLst>
      <p:ext uri="{BB962C8B-B14F-4D97-AF65-F5344CB8AC3E}">
        <p14:creationId xmlns:p14="http://schemas.microsoft.com/office/powerpoint/2010/main" val="1107262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83111-69DB-4888-A922-47AAE794C659}"/>
              </a:ext>
            </a:extLst>
          </p:cNvPr>
          <p:cNvSpPr>
            <a:spLocks noGrp="1"/>
          </p:cNvSpPr>
          <p:nvPr>
            <p:ph type="title"/>
          </p:nvPr>
        </p:nvSpPr>
        <p:spPr/>
        <p:txBody>
          <a:bodyPr/>
          <a:lstStyle/>
          <a:p>
            <a:r>
              <a:rPr lang="en-US" sz="2800" dirty="0"/>
              <a:t>“Small Victories” for Rural and Small Town Ontario </a:t>
            </a:r>
            <a:br>
              <a:rPr lang="en-US" sz="2800" dirty="0"/>
            </a:br>
            <a:r>
              <a:rPr lang="en-US" sz="2800" dirty="0"/>
              <a:t>Community Schools Alliance, TVDSB, November 2019</a:t>
            </a:r>
          </a:p>
        </p:txBody>
      </p:sp>
      <p:pic>
        <p:nvPicPr>
          <p:cNvPr id="6" name="Content Placeholder 5">
            <a:extLst>
              <a:ext uri="{FF2B5EF4-FFF2-40B4-BE49-F238E27FC236}">
                <a16:creationId xmlns:a16="http://schemas.microsoft.com/office/drawing/2014/main" id="{DF988100-51F0-4B0A-9E61-41B485B3D7A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13177" y="1417638"/>
            <a:ext cx="2304272" cy="1962898"/>
          </a:xfrm>
        </p:spPr>
      </p:pic>
      <p:pic>
        <p:nvPicPr>
          <p:cNvPr id="8" name="Content Placeholder 7">
            <a:extLst>
              <a:ext uri="{FF2B5EF4-FFF2-40B4-BE49-F238E27FC236}">
                <a16:creationId xmlns:a16="http://schemas.microsoft.com/office/drawing/2014/main" id="{AC4D09AD-F267-4742-B282-8FC32C209D2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60032" y="1454300"/>
            <a:ext cx="2952328" cy="2214246"/>
          </a:xfrm>
        </p:spPr>
      </p:pic>
      <p:sp>
        <p:nvSpPr>
          <p:cNvPr id="10" name="TextBox 9">
            <a:extLst>
              <a:ext uri="{FF2B5EF4-FFF2-40B4-BE49-F238E27FC236}">
                <a16:creationId xmlns:a16="http://schemas.microsoft.com/office/drawing/2014/main" id="{CBE0E5AD-0A71-4D1F-A945-7C8F6FB49DF6}"/>
              </a:ext>
            </a:extLst>
          </p:cNvPr>
          <p:cNvSpPr txBox="1"/>
          <p:nvPr/>
        </p:nvSpPr>
        <p:spPr>
          <a:xfrm>
            <a:off x="683568" y="3410435"/>
            <a:ext cx="3816424" cy="2800767"/>
          </a:xfrm>
          <a:prstGeom prst="rect">
            <a:avLst/>
          </a:prstGeom>
          <a:noFill/>
        </p:spPr>
        <p:txBody>
          <a:bodyPr wrap="square">
            <a:spAutoFit/>
          </a:bodyPr>
          <a:lstStyle/>
          <a:p>
            <a:pPr algn="l"/>
            <a:r>
              <a:rPr lang="en-US" sz="1600" b="1" i="0" dirty="0">
                <a:solidFill>
                  <a:srgbClr val="2C2C2C"/>
                </a:solidFill>
                <a:effectLst/>
                <a:latin typeface="CTVSans-Regular"/>
              </a:rPr>
              <a:t>The Thames Valley District School Board is sparing two Elgin County schools once slated for closure. Families cheered as trustees voted overwhelmingly at a board meeting to rescind a previous decision to close </a:t>
            </a:r>
            <a:r>
              <a:rPr lang="en-US" sz="1600" b="1" i="1" dirty="0">
                <a:solidFill>
                  <a:srgbClr val="2C2C2C"/>
                </a:solidFill>
                <a:effectLst/>
                <a:latin typeface="CTVSans-Regular"/>
              </a:rPr>
              <a:t>New Sarum </a:t>
            </a:r>
            <a:r>
              <a:rPr lang="en-US" sz="1600" b="1" i="0" dirty="0">
                <a:solidFill>
                  <a:srgbClr val="2C2C2C"/>
                </a:solidFill>
                <a:effectLst/>
                <a:latin typeface="CTVSans-Regular"/>
              </a:rPr>
              <a:t>public school and </a:t>
            </a:r>
            <a:r>
              <a:rPr lang="en-US" sz="1600" b="1" i="1" dirty="0">
                <a:solidFill>
                  <a:srgbClr val="2C2C2C"/>
                </a:solidFill>
                <a:effectLst/>
                <a:latin typeface="CTVSans-Regular"/>
              </a:rPr>
              <a:t>Springfield</a:t>
            </a:r>
            <a:r>
              <a:rPr lang="en-US" sz="1600" b="1" i="0" dirty="0">
                <a:solidFill>
                  <a:srgbClr val="2C2C2C"/>
                </a:solidFill>
                <a:effectLst/>
                <a:latin typeface="CTVSans-Regular"/>
              </a:rPr>
              <a:t> public school.  Breaking with precedent, the board backed a path recommended by local MPP and Environment Minister Jeff </a:t>
            </a:r>
            <a:r>
              <a:rPr lang="en-US" sz="1600" b="1" i="0" dirty="0" err="1">
                <a:solidFill>
                  <a:srgbClr val="2C2C2C"/>
                </a:solidFill>
                <a:effectLst/>
                <a:latin typeface="CTVSans-Regular"/>
              </a:rPr>
              <a:t>Yurek</a:t>
            </a:r>
            <a:r>
              <a:rPr lang="en-US" sz="1600" b="1" i="0" dirty="0">
                <a:solidFill>
                  <a:srgbClr val="2C2C2C"/>
                </a:solidFill>
                <a:effectLst/>
                <a:latin typeface="CTVSans-Regular"/>
              </a:rPr>
              <a:t>.</a:t>
            </a:r>
          </a:p>
          <a:p>
            <a:pPr algn="ctr"/>
            <a:r>
              <a:rPr lang="en-US" sz="1600" dirty="0">
                <a:solidFill>
                  <a:srgbClr val="2C2C2C"/>
                </a:solidFill>
                <a:latin typeface="CTVSans-Regular"/>
              </a:rPr>
              <a:t>CTV News London, November 27, 2019</a:t>
            </a:r>
            <a:endParaRPr lang="en-US" sz="1600" b="0" i="0" dirty="0">
              <a:solidFill>
                <a:srgbClr val="2C2C2C"/>
              </a:solidFill>
              <a:effectLst/>
              <a:latin typeface="CTVSans-Regular"/>
            </a:endParaRPr>
          </a:p>
        </p:txBody>
      </p:sp>
      <p:pic>
        <p:nvPicPr>
          <p:cNvPr id="12" name="Picture 11">
            <a:extLst>
              <a:ext uri="{FF2B5EF4-FFF2-40B4-BE49-F238E27FC236}">
                <a16:creationId xmlns:a16="http://schemas.microsoft.com/office/drawing/2014/main" id="{3CE72F5E-CA67-4A02-89E2-F5ED5925D1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509" y="3860699"/>
            <a:ext cx="3381374" cy="1900237"/>
          </a:xfrm>
          <a:prstGeom prst="rect">
            <a:avLst/>
          </a:prstGeom>
        </p:spPr>
      </p:pic>
    </p:spTree>
    <p:extLst>
      <p:ext uri="{BB962C8B-B14F-4D97-AF65-F5344CB8AC3E}">
        <p14:creationId xmlns:p14="http://schemas.microsoft.com/office/powerpoint/2010/main" val="113150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7C47E9-888B-4126-BF6A-E6BCF88FC2FC}"/>
              </a:ext>
            </a:extLst>
          </p:cNvPr>
          <p:cNvPicPr>
            <a:picLocks noChangeAspect="1"/>
          </p:cNvPicPr>
          <p:nvPr/>
        </p:nvPicPr>
        <p:blipFill>
          <a:blip r:embed="rId2"/>
          <a:stretch>
            <a:fillRect/>
          </a:stretch>
        </p:blipFill>
        <p:spPr>
          <a:xfrm>
            <a:off x="0" y="1635246"/>
            <a:ext cx="9124518" cy="3649808"/>
          </a:xfrm>
          <a:prstGeom prst="rect">
            <a:avLst/>
          </a:prstGeom>
        </p:spPr>
      </p:pic>
      <p:sp>
        <p:nvSpPr>
          <p:cNvPr id="4" name="Title 3">
            <a:extLst>
              <a:ext uri="{FF2B5EF4-FFF2-40B4-BE49-F238E27FC236}">
                <a16:creationId xmlns:a16="http://schemas.microsoft.com/office/drawing/2014/main" id="{236880A2-DA9C-4DE6-9752-5C8CBDDD6C90}"/>
              </a:ext>
            </a:extLst>
          </p:cNvPr>
          <p:cNvSpPr>
            <a:spLocks noGrp="1"/>
          </p:cNvSpPr>
          <p:nvPr>
            <p:ph type="title"/>
          </p:nvPr>
        </p:nvSpPr>
        <p:spPr>
          <a:xfrm>
            <a:off x="457200" y="274638"/>
            <a:ext cx="8229600" cy="1282154"/>
          </a:xfrm>
        </p:spPr>
        <p:txBody>
          <a:bodyPr/>
          <a:lstStyle/>
          <a:p>
            <a:r>
              <a:rPr lang="en-US" b="1" dirty="0"/>
              <a:t>A Plan of Action</a:t>
            </a:r>
            <a:br>
              <a:rPr lang="en-US" b="1" dirty="0"/>
            </a:br>
            <a:r>
              <a:rPr lang="en-US" sz="3600" b="1" dirty="0"/>
              <a:t>Rural Education and Community Renewal </a:t>
            </a:r>
          </a:p>
        </p:txBody>
      </p:sp>
      <p:sp>
        <p:nvSpPr>
          <p:cNvPr id="7" name="TextBox 6">
            <a:extLst>
              <a:ext uri="{FF2B5EF4-FFF2-40B4-BE49-F238E27FC236}">
                <a16:creationId xmlns:a16="http://schemas.microsoft.com/office/drawing/2014/main" id="{A1260219-3018-47F3-B355-98033D895F61}"/>
              </a:ext>
            </a:extLst>
          </p:cNvPr>
          <p:cNvSpPr txBox="1"/>
          <p:nvPr/>
        </p:nvSpPr>
        <p:spPr>
          <a:xfrm>
            <a:off x="611560" y="5387416"/>
            <a:ext cx="7992888" cy="1134478"/>
          </a:xfrm>
          <a:prstGeom prst="rect">
            <a:avLst/>
          </a:prstGeom>
          <a:noFill/>
        </p:spPr>
        <p:txBody>
          <a:bodyPr wrap="square">
            <a:spAutoFit/>
          </a:bodyPr>
          <a:lstStyle/>
          <a:p>
            <a:pPr marL="0" marR="0">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The Thames Valley School Board (TVSB) RURAL EDUCATION TASK FORCE established in June 2020 provides a model worthy of emulating elsewhere.  Building upon your UNITED COUNTIES study undertaken by Monika </a:t>
            </a: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Ferenczy</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and released in November 2021, all the pieces are falling into place to chart a more sustainable future</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722585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8E521-FCA0-4BC9-8AAA-68B1BDE246BC}"/>
              </a:ext>
            </a:extLst>
          </p:cNvPr>
          <p:cNvSpPr>
            <a:spLocks noGrp="1"/>
          </p:cNvSpPr>
          <p:nvPr>
            <p:ph type="title"/>
          </p:nvPr>
        </p:nvSpPr>
        <p:spPr/>
        <p:txBody>
          <a:bodyPr/>
          <a:lstStyle/>
          <a:p>
            <a:r>
              <a:rPr lang="en-US" dirty="0"/>
              <a:t>Leadership, Vision and Priorities</a:t>
            </a:r>
          </a:p>
        </p:txBody>
      </p:sp>
      <p:sp>
        <p:nvSpPr>
          <p:cNvPr id="4" name="TextBox 3">
            <a:extLst>
              <a:ext uri="{FF2B5EF4-FFF2-40B4-BE49-F238E27FC236}">
                <a16:creationId xmlns:a16="http://schemas.microsoft.com/office/drawing/2014/main" id="{5F934103-11D8-439E-AF78-266231EE4BFF}"/>
              </a:ext>
            </a:extLst>
          </p:cNvPr>
          <p:cNvSpPr txBox="1"/>
          <p:nvPr/>
        </p:nvSpPr>
        <p:spPr>
          <a:xfrm>
            <a:off x="611560" y="1446409"/>
            <a:ext cx="4680520" cy="4955203"/>
          </a:xfrm>
          <a:prstGeom prst="rect">
            <a:avLst/>
          </a:prstGeom>
          <a:noFill/>
        </p:spPr>
        <p:txBody>
          <a:bodyPr wrap="square">
            <a:spAutoFit/>
          </a:bodyPr>
          <a:lstStyle/>
          <a:p>
            <a:r>
              <a:rPr lang="en-US" sz="1600" dirty="0"/>
              <a:t>The United Counties  initiative, </a:t>
            </a:r>
            <a:r>
              <a:rPr lang="en-US" sz="1600" b="1" i="1" dirty="0"/>
              <a:t>Rural Schools- Educating Children in Their Communities</a:t>
            </a:r>
            <a:r>
              <a:rPr lang="en-US" sz="1600" dirty="0"/>
              <a:t>, aligns well with the guiding principles of: </a:t>
            </a:r>
            <a:r>
              <a:rPr lang="en-US" sz="1600" b="1" dirty="0"/>
              <a:t>“Our residents are our first priority, no municipality gets left behind, partnerships as essential for our success and our environmental legacy is important.” </a:t>
            </a:r>
          </a:p>
          <a:p>
            <a:endParaRPr lang="en-US" sz="1600" dirty="0"/>
          </a:p>
          <a:p>
            <a:r>
              <a:rPr lang="en-US" sz="1600" dirty="0"/>
              <a:t>These principles are encompassed under a </a:t>
            </a:r>
            <a:r>
              <a:rPr lang="en-US" sz="1600" b="1" dirty="0"/>
              <a:t>Mission</a:t>
            </a:r>
            <a:r>
              <a:rPr lang="en-US" sz="1600" dirty="0"/>
              <a:t> </a:t>
            </a:r>
            <a:r>
              <a:rPr lang="en-US" sz="1600" b="1" i="1" dirty="0"/>
              <a:t>“to create better communities” </a:t>
            </a:r>
            <a:r>
              <a:rPr lang="en-US" sz="1600" dirty="0"/>
              <a:t>and a </a:t>
            </a:r>
            <a:r>
              <a:rPr lang="en-US" sz="1600" b="1" dirty="0"/>
              <a:t>Vision </a:t>
            </a:r>
            <a:r>
              <a:rPr lang="en-US" sz="1600" dirty="0"/>
              <a:t>“</a:t>
            </a:r>
            <a:r>
              <a:rPr lang="en-US" sz="1600" b="1" i="1" dirty="0"/>
              <a:t>to be a progressive regional government”. </a:t>
            </a:r>
          </a:p>
          <a:p>
            <a:endParaRPr lang="en-US" sz="1600" dirty="0"/>
          </a:p>
          <a:p>
            <a:r>
              <a:rPr lang="en-US" sz="1600" dirty="0"/>
              <a:t>“The County is committed to </a:t>
            </a:r>
            <a:r>
              <a:rPr lang="en-US" sz="1600" b="1" i="1" dirty="0"/>
              <a:t>working with the province, local school boards, parents and other stakeholders to develop strategies that maintain the vibrancy of our rural schools</a:t>
            </a:r>
            <a:r>
              <a:rPr lang="en-US" sz="1600" dirty="0"/>
              <a:t>”.</a:t>
            </a:r>
          </a:p>
          <a:p>
            <a:endParaRPr lang="en-US" sz="1600" dirty="0"/>
          </a:p>
          <a:p>
            <a:r>
              <a:rPr lang="en-US" sz="1400" dirty="0"/>
              <a:t>Source: Monika </a:t>
            </a:r>
            <a:r>
              <a:rPr lang="en-US" sz="1400" dirty="0" err="1"/>
              <a:t>Ferenczy</a:t>
            </a:r>
            <a:r>
              <a:rPr lang="en-US" sz="1400" dirty="0"/>
              <a:t>, </a:t>
            </a:r>
            <a:r>
              <a:rPr lang="en-US" sz="1400" i="1" dirty="0"/>
              <a:t>Improving Rural Education</a:t>
            </a:r>
            <a:r>
              <a:rPr lang="en-US" sz="1400" dirty="0"/>
              <a:t>, November 21, 2021, p. 2. </a:t>
            </a:r>
          </a:p>
        </p:txBody>
      </p:sp>
      <p:pic>
        <p:nvPicPr>
          <p:cNvPr id="6" name="Picture 5">
            <a:extLst>
              <a:ext uri="{FF2B5EF4-FFF2-40B4-BE49-F238E27FC236}">
                <a16:creationId xmlns:a16="http://schemas.microsoft.com/office/drawing/2014/main" id="{27A589EA-562C-47FD-8F25-ACB1BC0E7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8355" y="1446409"/>
            <a:ext cx="3317471" cy="2778381"/>
          </a:xfrm>
          <a:prstGeom prst="rect">
            <a:avLst/>
          </a:prstGeom>
        </p:spPr>
      </p:pic>
      <p:pic>
        <p:nvPicPr>
          <p:cNvPr id="5" name="Picture 4">
            <a:extLst>
              <a:ext uri="{FF2B5EF4-FFF2-40B4-BE49-F238E27FC236}">
                <a16:creationId xmlns:a16="http://schemas.microsoft.com/office/drawing/2014/main" id="{E4B29DBC-0E52-49AA-8910-06EAE5C8E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4213992"/>
            <a:ext cx="2642814" cy="1862367"/>
          </a:xfrm>
          <a:prstGeom prst="rect">
            <a:avLst/>
          </a:prstGeom>
        </p:spPr>
      </p:pic>
    </p:spTree>
    <p:extLst>
      <p:ext uri="{BB962C8B-B14F-4D97-AF65-F5344CB8AC3E}">
        <p14:creationId xmlns:p14="http://schemas.microsoft.com/office/powerpoint/2010/main" val="2611172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8E521-FCA0-4BC9-8AAA-68B1BDE246BC}"/>
              </a:ext>
            </a:extLst>
          </p:cNvPr>
          <p:cNvSpPr>
            <a:spLocks noGrp="1"/>
          </p:cNvSpPr>
          <p:nvPr>
            <p:ph type="title"/>
          </p:nvPr>
        </p:nvSpPr>
        <p:spPr/>
        <p:txBody>
          <a:bodyPr/>
          <a:lstStyle/>
          <a:p>
            <a:r>
              <a:rPr lang="en-US" dirty="0"/>
              <a:t>Clarify the Overarching Objective</a:t>
            </a:r>
          </a:p>
        </p:txBody>
      </p:sp>
      <p:sp>
        <p:nvSpPr>
          <p:cNvPr id="4" name="TextBox 3">
            <a:extLst>
              <a:ext uri="{FF2B5EF4-FFF2-40B4-BE49-F238E27FC236}">
                <a16:creationId xmlns:a16="http://schemas.microsoft.com/office/drawing/2014/main" id="{5F934103-11D8-439E-AF78-266231EE4BFF}"/>
              </a:ext>
            </a:extLst>
          </p:cNvPr>
          <p:cNvSpPr txBox="1"/>
          <p:nvPr/>
        </p:nvSpPr>
        <p:spPr>
          <a:xfrm>
            <a:off x="1259632" y="1446409"/>
            <a:ext cx="6552728" cy="517064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School-</a:t>
            </a:r>
            <a:r>
              <a:rPr lang="en-US" b="1" dirty="0">
                <a:solidFill>
                  <a:prstClr val="black"/>
                </a:solidFill>
              </a:rPr>
              <a:t>C</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entred</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Community Renewal and Development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solidFill>
                <a:prstClr val="black"/>
              </a:solidFill>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lang="en-US" sz="1400" b="1" dirty="0"/>
              <a:t>Establish a</a:t>
            </a:r>
            <a:r>
              <a:rPr lang="en-US" sz="1400" dirty="0"/>
              <a:t> </a:t>
            </a:r>
            <a:r>
              <a:rPr lang="en-US" sz="1400" b="1" dirty="0"/>
              <a:t>Provincial/ Regional Education Planning (REP) Process embed it in the new</a:t>
            </a:r>
            <a:r>
              <a:rPr lang="en-US" sz="1400" dirty="0"/>
              <a:t> </a:t>
            </a:r>
            <a:r>
              <a:rPr lang="en-US" sz="1400" b="1" dirty="0"/>
              <a:t>Pupil Accommodation Review (PAR) Guidelines.</a:t>
            </a:r>
            <a:r>
              <a:rPr lang="en-US" sz="1400" dirty="0"/>
              <a:t> Counter and derail the Ontario Public School Boards’ Association (OPSBA) to resurrect the 2015 PARG process suspended in 2018. </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endParaRPr lang="en-US" sz="1400" dirty="0"/>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lang="en-US" sz="1400" b="1" dirty="0"/>
              <a:t>Propose and ensure that the REP process requires co-terminus boards to engage in a public and transparent process</a:t>
            </a:r>
            <a:r>
              <a:rPr lang="en-US" sz="1400" dirty="0"/>
              <a:t>, including </a:t>
            </a:r>
            <a:r>
              <a:rPr lang="en-US" sz="1400" b="1" dirty="0"/>
              <a:t>Third Options </a:t>
            </a:r>
            <a:r>
              <a:rPr lang="en-US" sz="1400" dirty="0"/>
              <a:t>(i.e., alternatives to school closures such as “</a:t>
            </a:r>
            <a:r>
              <a:rPr lang="en-US" sz="1400" dirty="0" err="1"/>
              <a:t>hubification</a:t>
            </a:r>
            <a:r>
              <a:rPr lang="en-US" sz="1400" dirty="0"/>
              <a:t>,” sharing facilities with other school boards, community groups, creating a community hub for health, social services.</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endParaRPr lang="en-US" sz="1400" dirty="0"/>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lang="en-US" sz="1400" dirty="0"/>
              <a:t> </a:t>
            </a:r>
            <a:r>
              <a:rPr lang="en-US" sz="1400" b="1" dirty="0"/>
              <a:t>Engage regional and local municipalities in the REP process </a:t>
            </a:r>
            <a:r>
              <a:rPr lang="en-US" sz="1400" dirty="0"/>
              <a:t>to ensure that </a:t>
            </a:r>
            <a:r>
              <a:rPr lang="en-US" sz="1400" b="1" dirty="0"/>
              <a:t>current statistics and trends are accurate and available </a:t>
            </a:r>
            <a:r>
              <a:rPr lang="en-US" sz="1400" dirty="0"/>
              <a:t>(e.g. subdivision plans, housing starts, growth in settlement areas)</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endParaRPr lang="en-US" sz="1400" dirty="0"/>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lang="en-US" sz="1400" dirty="0"/>
              <a:t> </a:t>
            </a:r>
            <a:r>
              <a:rPr lang="en-US" sz="1400" b="1" dirty="0"/>
              <a:t>Establish provincial enabling legislation to create joint consortia for educational services </a:t>
            </a:r>
            <a:r>
              <a:rPr lang="en-US" sz="1400" dirty="0"/>
              <a:t>(i.e., joint ownership or management school facilities to ensure more extensive shared use by school boards, municipalities, and community groups. </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Monika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Ferenczy</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Improving Rural Education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November 21, 2021, p. 2. </a:t>
            </a:r>
          </a:p>
        </p:txBody>
      </p:sp>
    </p:spTree>
    <p:extLst>
      <p:ext uri="{BB962C8B-B14F-4D97-AF65-F5344CB8AC3E}">
        <p14:creationId xmlns:p14="http://schemas.microsoft.com/office/powerpoint/2010/main" val="1054396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884006-AD77-4575-A949-77E97B4BEB63}"/>
              </a:ext>
            </a:extLst>
          </p:cNvPr>
          <p:cNvSpPr txBox="1"/>
          <p:nvPr/>
        </p:nvSpPr>
        <p:spPr>
          <a:xfrm>
            <a:off x="611560" y="188640"/>
            <a:ext cx="8064896" cy="6379119"/>
          </a:xfrm>
          <a:prstGeom prst="rect">
            <a:avLst/>
          </a:prstGeom>
          <a:noFill/>
        </p:spPr>
        <p:txBody>
          <a:bodyPr wrap="square">
            <a:spAutoFit/>
          </a:bodyPr>
          <a:lstStyle/>
          <a:p>
            <a:pPr marL="0" marR="0" indent="457200" algn="ctr">
              <a:spcBef>
                <a:spcPts val="0"/>
              </a:spcBef>
              <a:spcAft>
                <a:spcPts val="800"/>
              </a:spcAft>
            </a:pPr>
            <a:r>
              <a:rPr lang="en-US" sz="2800" b="1" dirty="0">
                <a:effectLst/>
                <a:latin typeface="+mn-lt"/>
                <a:ea typeface="Calibri" panose="020F0502020204030204" pitchFamily="34" charset="0"/>
                <a:cs typeface="Times New Roman" panose="02020603050405020304" pitchFamily="18" charset="0"/>
              </a:rPr>
              <a:t>Rural Foreclosure In Ontario </a:t>
            </a:r>
          </a:p>
          <a:p>
            <a:pPr marL="0" marR="0" indent="457200" algn="ctr">
              <a:spcBef>
                <a:spcPts val="0"/>
              </a:spcBef>
              <a:spcAft>
                <a:spcPts val="800"/>
              </a:spcAft>
            </a:pPr>
            <a:r>
              <a:rPr lang="en-US" sz="2000" b="1" dirty="0">
                <a:effectLst/>
                <a:latin typeface="+mn-lt"/>
                <a:ea typeface="Calibri" panose="020F0502020204030204" pitchFamily="34" charset="0"/>
                <a:cs typeface="Times New Roman" panose="02020603050405020304" pitchFamily="18" charset="0"/>
              </a:rPr>
              <a:t>Pupil Accommodation Review (PARG) Process*</a:t>
            </a:r>
          </a:p>
          <a:p>
            <a:pPr marL="0" marR="0" indent="457200" algn="ctr">
              <a:spcBef>
                <a:spcPts val="0"/>
              </a:spcBef>
              <a:spcAft>
                <a:spcPts val="800"/>
              </a:spcAft>
            </a:pPr>
            <a:endParaRPr lang="en-US" sz="2000" b="1" dirty="0">
              <a:latin typeface="+mn-lt"/>
              <a:ea typeface="Calibri" panose="020F0502020204030204" pitchFamily="34" charset="0"/>
              <a:cs typeface="Times New Roman" panose="02020603050405020304" pitchFamily="18" charset="0"/>
            </a:endParaRPr>
          </a:p>
          <a:p>
            <a:pPr marL="0" marR="0" indent="457200" algn="ctr">
              <a:spcBef>
                <a:spcPts val="0"/>
              </a:spcBef>
              <a:spcAft>
                <a:spcPts val="800"/>
              </a:spcAft>
            </a:pPr>
            <a:endParaRPr lang="en-US" sz="2000" b="1" dirty="0">
              <a:effectLst/>
              <a:latin typeface="+mn-lt"/>
              <a:ea typeface="Calibri" panose="020F0502020204030204" pitchFamily="34" charset="0"/>
              <a:cs typeface="Times New Roman" panose="02020603050405020304" pitchFamily="18" charset="0"/>
            </a:endParaRPr>
          </a:p>
          <a:p>
            <a:pPr marL="0" marR="0" indent="457200" algn="ctr">
              <a:spcBef>
                <a:spcPts val="0"/>
              </a:spcBef>
              <a:spcAft>
                <a:spcPts val="800"/>
              </a:spcAft>
            </a:pPr>
            <a:endParaRPr lang="en-US" sz="2000" b="1" dirty="0">
              <a:effectLst/>
              <a:latin typeface="+mn-lt"/>
              <a:ea typeface="Calibri" panose="020F0502020204030204" pitchFamily="34" charset="0"/>
              <a:cs typeface="Times New Roman" panose="02020603050405020304" pitchFamily="18" charset="0"/>
            </a:endParaRPr>
          </a:p>
          <a:p>
            <a:pPr marL="0" marR="0" indent="457200" algn="ctr">
              <a:spcBef>
                <a:spcPts val="0"/>
              </a:spcBef>
              <a:spcAft>
                <a:spcPts val="800"/>
              </a:spcAft>
            </a:pPr>
            <a:endParaRPr lang="en-US" sz="2400" b="1" dirty="0">
              <a:effectLst/>
              <a:latin typeface="+mn-lt"/>
              <a:ea typeface="Calibri" panose="020F0502020204030204" pitchFamily="34" charset="0"/>
              <a:cs typeface="Times New Roman" panose="02020603050405020304" pitchFamily="18" charset="0"/>
            </a:endParaRPr>
          </a:p>
          <a:p>
            <a:pPr marL="0" marR="0" indent="457200" algn="ctr">
              <a:spcBef>
                <a:spcPts val="0"/>
              </a:spcBef>
              <a:spcAft>
                <a:spcPts val="800"/>
              </a:spcAft>
            </a:pPr>
            <a:endParaRPr lang="en-US" sz="2400" b="1" dirty="0">
              <a:effectLst/>
              <a:latin typeface="+mn-lt"/>
              <a:ea typeface="Calibri" panose="020F0502020204030204" pitchFamily="34" charset="0"/>
              <a:cs typeface="Times New Roman" panose="02020603050405020304" pitchFamily="18" charset="0"/>
            </a:endParaRPr>
          </a:p>
          <a:p>
            <a:pPr marL="0" marR="0" indent="457200" algn="ctr">
              <a:spcBef>
                <a:spcPts val="0"/>
              </a:spcBef>
              <a:spcAft>
                <a:spcPts val="800"/>
              </a:spcAft>
            </a:pPr>
            <a:endParaRPr lang="en-US" sz="2400" b="1" dirty="0">
              <a:effectLst/>
              <a:latin typeface="+mn-lt"/>
              <a:ea typeface="Calibri" panose="020F0502020204030204" pitchFamily="34" charset="0"/>
              <a:cs typeface="Times New Roman" panose="02020603050405020304" pitchFamily="18" charset="0"/>
            </a:endParaRPr>
          </a:p>
          <a:p>
            <a:pPr marL="0" marR="0" indent="457200" algn="ctr">
              <a:spcBef>
                <a:spcPts val="0"/>
              </a:spcBef>
              <a:spcAft>
                <a:spcPts val="800"/>
              </a:spcAft>
            </a:pPr>
            <a:r>
              <a:rPr lang="en-US" sz="2400" b="1" dirty="0">
                <a:effectLst/>
                <a:latin typeface="+mn-lt"/>
                <a:ea typeface="Calibri" panose="020F0502020204030204" pitchFamily="34" charset="0"/>
                <a:cs typeface="Times New Roman" panose="02020603050405020304" pitchFamily="18" charset="0"/>
              </a:rPr>
              <a:t>A Familiar Scenario</a:t>
            </a:r>
          </a:p>
          <a:p>
            <a:pPr marL="0" marR="0" indent="457200">
              <a:spcBef>
                <a:spcPts val="0"/>
              </a:spcBef>
              <a:spcAft>
                <a:spcPts val="800"/>
              </a:spcAft>
            </a:pPr>
            <a:r>
              <a:rPr lang="en-US" sz="1400" b="1" dirty="0">
                <a:effectLst/>
                <a:latin typeface="+mn-lt"/>
                <a:ea typeface="Calibri" panose="020F0502020204030204" pitchFamily="34" charset="0"/>
                <a:cs typeface="Times New Roman" panose="02020603050405020304" pitchFamily="18" charset="0"/>
              </a:rPr>
              <a:t>Hundreds of small or under-enrolled schools, mostly in rural Ontario, were facing imminent closure.  In September 2016, the Upper Canada District School Board (UCDSB), </a:t>
            </a:r>
            <a:r>
              <a:rPr lang="en-US" sz="1400" b="1" dirty="0">
                <a:latin typeface="+mn-lt"/>
                <a:ea typeface="Calibri" panose="020F0502020204030204" pitchFamily="34" charset="0"/>
                <a:cs typeface="Times New Roman" panose="02020603050405020304" pitchFamily="18" charset="0"/>
              </a:rPr>
              <a:t>near</a:t>
            </a:r>
            <a:r>
              <a:rPr lang="en-US" sz="1400" b="1" dirty="0">
                <a:effectLst/>
                <a:latin typeface="+mn-lt"/>
                <a:ea typeface="Calibri" panose="020F0502020204030204" pitchFamily="34" charset="0"/>
                <a:cs typeface="Times New Roman" panose="02020603050405020304" pitchFamily="18" charset="0"/>
              </a:rPr>
              <a:t> the 401 Highway in Brockville, initially targeted 16 schools for review and then voted in March 2017 to close a dozen schools in small communities scattered throughout eastern Ontario. </a:t>
            </a:r>
            <a:endPar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Ontario Ministry of Education, </a:t>
            </a:r>
            <a:r>
              <a:rPr kumimoji="0" lang="en-US" sz="1100" b="0" i="1"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Guide to Pupil Accommodation Reviews</a:t>
            </a:r>
            <a:r>
              <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(Toronto: MOE, February 2015). </a:t>
            </a:r>
            <a:r>
              <a:rPr kumimoji="0" lang="en-US" sz="1100" b="0" i="0" u="sng" strike="noStrike" kern="1200" cap="none" spc="0" normalizeH="0" baseline="0" noProof="0" dirty="0">
                <a:ln>
                  <a:noFill/>
                </a:ln>
                <a:solidFill>
                  <a:srgbClr val="0563C1"/>
                </a:solidFill>
                <a:effectLst/>
                <a:uLnTx/>
                <a:uFillTx/>
                <a:latin typeface="Calibri"/>
                <a:ea typeface="Calibri" panose="020F0502020204030204" pitchFamily="34" charset="0"/>
                <a:cs typeface="Times New Roman" panose="02020603050405020304" pitchFamily="18" charset="0"/>
                <a:hlinkClick r:id="rId3"/>
              </a:rPr>
              <a:t>http://www.edu.gov.on.ca/eng/policyfunding/pupilreview.html</a:t>
            </a:r>
            <a:r>
              <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(04/04/2017)</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Sources: </a:t>
            </a:r>
            <a:r>
              <a:rPr lang="en-US" sz="1000" dirty="0">
                <a:effectLst/>
                <a:latin typeface="+mn-lt"/>
                <a:ea typeface="Calibri" panose="020F0502020204030204" pitchFamily="34" charset="0"/>
                <a:cs typeface="Times New Roman" panose="02020603050405020304" pitchFamily="18" charset="0"/>
              </a:rPr>
              <a:t>Ontario Alliance Against School Closures, </a:t>
            </a:r>
            <a:r>
              <a:rPr lang="en-US" sz="1000" i="1" dirty="0">
                <a:effectLst/>
                <a:latin typeface="+mn-lt"/>
                <a:ea typeface="Calibri" panose="020F0502020204030204" pitchFamily="34" charset="0"/>
                <a:cs typeface="Times New Roman" panose="02020603050405020304" pitchFamily="18" charset="0"/>
              </a:rPr>
              <a:t>Local Schools Matter</a:t>
            </a:r>
            <a:r>
              <a:rPr lang="en-US" sz="1000" dirty="0">
                <a:effectLst/>
                <a:latin typeface="+mn-lt"/>
                <a:ea typeface="Calibri" panose="020F0502020204030204" pitchFamily="34" charset="0"/>
                <a:cs typeface="Times New Roman" panose="02020603050405020304" pitchFamily="18" charset="0"/>
              </a:rPr>
              <a:t>, Facebook Group, Marcus Ryan, Curator, Zorra Township, ON  </a:t>
            </a:r>
            <a:r>
              <a:rPr lang="en-US" sz="1000" u="sng" dirty="0">
                <a:solidFill>
                  <a:srgbClr val="0563C1"/>
                </a:solidFill>
                <a:effectLst/>
                <a:latin typeface="+mn-lt"/>
                <a:ea typeface="Calibri" panose="020F0502020204030204" pitchFamily="34" charset="0"/>
                <a:cs typeface="Times New Roman" panose="02020603050405020304" pitchFamily="18" charset="0"/>
                <a:hlinkClick r:id="rId4"/>
              </a:rPr>
              <a:t>https://www.facebook.com/oaasc/</a:t>
            </a:r>
            <a:r>
              <a:rPr lang="en-US" sz="1000" dirty="0">
                <a:effectLst/>
                <a:latin typeface="+mn-lt"/>
                <a:ea typeface="Calibri" panose="020F0502020204030204" pitchFamily="34" charset="0"/>
                <a:cs typeface="Times New Roman" panose="02020603050405020304" pitchFamily="18" charset="0"/>
              </a:rPr>
              <a:t> (04/04/2017); and Paul W. Bennett, </a:t>
            </a:r>
            <a:r>
              <a:rPr lang="en-US" sz="1000" i="1" dirty="0">
                <a:effectLst/>
                <a:latin typeface="+mn-lt"/>
                <a:ea typeface="Calibri" panose="020F0502020204030204" pitchFamily="34" charset="0"/>
                <a:cs typeface="Times New Roman" panose="02020603050405020304" pitchFamily="18" charset="0"/>
              </a:rPr>
              <a:t>The State of the System: A Reality Check on Canada’s Schools</a:t>
            </a:r>
            <a:r>
              <a:rPr lang="en-US" sz="1000" dirty="0">
                <a:effectLst/>
                <a:latin typeface="+mn-lt"/>
                <a:ea typeface="Calibri" panose="020F0502020204030204" pitchFamily="34" charset="0"/>
                <a:cs typeface="Times New Roman" panose="02020603050405020304" pitchFamily="18" charset="0"/>
              </a:rPr>
              <a:t>. </a:t>
            </a:r>
            <a:r>
              <a:rPr lang="en-US" sz="1000" dirty="0">
                <a:latin typeface="+mn-lt"/>
                <a:ea typeface="Calibri" panose="020F0502020204030204" pitchFamily="34" charset="0"/>
                <a:cs typeface="Times New Roman" panose="02020603050405020304" pitchFamily="18" charset="0"/>
              </a:rPr>
              <a:t>Montreal and Kingston: McGill-Queen’s University Press, 2020, p. 194.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200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6E9EA3F-AB53-4781-8176-A449CC642C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3925" y="1264598"/>
            <a:ext cx="3235382" cy="2160240"/>
          </a:xfrm>
          <a:prstGeom prst="rect">
            <a:avLst/>
          </a:prstGeom>
        </p:spPr>
      </p:pic>
      <p:pic>
        <p:nvPicPr>
          <p:cNvPr id="3" name="Picture 2">
            <a:extLst>
              <a:ext uri="{FF2B5EF4-FFF2-40B4-BE49-F238E27FC236}">
                <a16:creationId xmlns:a16="http://schemas.microsoft.com/office/drawing/2014/main" id="{4DF6B782-40AA-489D-849F-E25E730A06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656" y="1264598"/>
            <a:ext cx="2592288" cy="2171041"/>
          </a:xfrm>
          <a:prstGeom prst="rect">
            <a:avLst/>
          </a:prstGeom>
        </p:spPr>
      </p:pic>
    </p:spTree>
    <p:extLst>
      <p:ext uri="{BB962C8B-B14F-4D97-AF65-F5344CB8AC3E}">
        <p14:creationId xmlns:p14="http://schemas.microsoft.com/office/powerpoint/2010/main" val="576550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6A2A-8E8F-4B4F-A260-8ADF4CE9023E}"/>
              </a:ext>
            </a:extLst>
          </p:cNvPr>
          <p:cNvSpPr>
            <a:spLocks noGrp="1"/>
          </p:cNvSpPr>
          <p:nvPr>
            <p:ph type="title"/>
          </p:nvPr>
        </p:nvSpPr>
        <p:spPr>
          <a:xfrm>
            <a:off x="457200" y="274638"/>
            <a:ext cx="8229600" cy="1498178"/>
          </a:xfrm>
        </p:spPr>
        <p:txBody>
          <a:bodyPr/>
          <a:lstStyle/>
          <a:p>
            <a:r>
              <a:rPr lang="en-US" sz="2800" dirty="0"/>
              <a:t>What Does Genuine Public Engagement Look Like? </a:t>
            </a:r>
            <a:br>
              <a:rPr lang="en-US" sz="2800" dirty="0"/>
            </a:br>
            <a:r>
              <a:rPr lang="en-US" sz="2800" dirty="0"/>
              <a:t>Ten Key Principles (PPF/OGP)</a:t>
            </a:r>
            <a:endParaRPr lang="en-US" sz="1600" dirty="0"/>
          </a:p>
        </p:txBody>
      </p:sp>
      <p:sp>
        <p:nvSpPr>
          <p:cNvPr id="4" name="TextBox 3">
            <a:extLst>
              <a:ext uri="{FF2B5EF4-FFF2-40B4-BE49-F238E27FC236}">
                <a16:creationId xmlns:a16="http://schemas.microsoft.com/office/drawing/2014/main" id="{DE2CE268-AAF5-490C-81A3-A8A78833FA3A}"/>
              </a:ext>
            </a:extLst>
          </p:cNvPr>
          <p:cNvSpPr txBox="1"/>
          <p:nvPr/>
        </p:nvSpPr>
        <p:spPr>
          <a:xfrm>
            <a:off x="899592" y="1556792"/>
            <a:ext cx="4176464" cy="4703852"/>
          </a:xfrm>
          <a:prstGeom prst="rect">
            <a:avLst/>
          </a:prstGeom>
          <a:noFill/>
        </p:spPr>
        <p:txBody>
          <a:bodyPr wrap="square">
            <a:spAutoFit/>
          </a:bodyPr>
          <a:lstStyle/>
          <a:p>
            <a:pPr marL="0" marR="0" indent="228600">
              <a:lnSpc>
                <a:spcPct val="200000"/>
              </a:lnSpc>
              <a:spcBef>
                <a:spcPts val="0"/>
              </a:spcBef>
              <a:spcAft>
                <a:spcPts val="0"/>
              </a:spcAft>
            </a:pPr>
            <a:endParaRPr lang="en-US" sz="800" dirty="0">
              <a:effectLst/>
              <a:latin typeface="Times New Roman" panose="02020603050405020304" pitchFamily="18" charset="0"/>
              <a:ea typeface="Calibri" panose="020F0502020204030204" pitchFamily="34" charset="0"/>
            </a:endParaRPr>
          </a:p>
          <a:p>
            <a:pPr marL="342900" marR="0" lvl="0" indent="-342900" algn="l" defTabSz="914400" rtl="0" eaLnBrk="1" fontAlgn="base" latinLnBrk="0" hangingPunct="1">
              <a:spcBef>
                <a:spcPts val="0"/>
              </a:spcBef>
              <a:spcAft>
                <a:spcPts val="1000"/>
              </a:spcAft>
              <a:buClrTx/>
              <a:buSzTx/>
              <a:buFont typeface="+mj-lt"/>
              <a:buAutoNum type="arabicPeriod"/>
              <a:tabLst/>
              <a:defRPr/>
            </a:pPr>
            <a:r>
              <a:rPr kumimoji="0" lang="en-CA" sz="1400" b="1" i="0" u="none" strike="noStrike" kern="1200" cap="none" spc="0" normalizeH="0" baseline="0" noProof="0" dirty="0">
                <a:ln>
                  <a:noFill/>
                </a:ln>
                <a:solidFill>
                  <a:prstClr val="black"/>
                </a:solidFill>
                <a:effectLst/>
                <a:uLnTx/>
                <a:uFillTx/>
                <a:latin typeface="+mn-lt"/>
                <a:ea typeface="Times New Roman" panose="02020603050405020304" pitchFamily="18" charset="0"/>
                <a:cs typeface="Arial" panose="020B0604020202020204" pitchFamily="34" charset="0"/>
              </a:rPr>
              <a:t>New public expectations are emerging -  to BREAK THE MOULD and be more open, transparent, accountable, and responsive.</a:t>
            </a:r>
            <a:endParaRPr lang="en-CA" sz="1400" b="1" dirty="0">
              <a:latin typeface="+mn-lt"/>
              <a:ea typeface="Times New Roman" panose="02020603050405020304" pitchFamily="18" charset="0"/>
            </a:endParaRPr>
          </a:p>
          <a:p>
            <a:pPr marL="342900" marR="0" lvl="0" indent="-342900">
              <a:spcBef>
                <a:spcPts val="0"/>
              </a:spcBef>
              <a:spcAft>
                <a:spcPts val="1000"/>
              </a:spcAft>
              <a:buFont typeface="+mj-lt"/>
              <a:buAutoNum type="arabicPeriod"/>
            </a:pPr>
            <a:r>
              <a:rPr lang="en-CA" sz="1400" b="1" dirty="0">
                <a:latin typeface="+mn-lt"/>
                <a:ea typeface="Times New Roman" panose="02020603050405020304" pitchFamily="18" charset="0"/>
              </a:rPr>
              <a:t>Best decisions are local – made with active participation of those closest to those affected by decisions</a:t>
            </a:r>
          </a:p>
          <a:p>
            <a:pPr marL="342900" marR="0" lvl="0" indent="-342900">
              <a:spcBef>
                <a:spcPts val="0"/>
              </a:spcBef>
              <a:spcAft>
                <a:spcPts val="1000"/>
              </a:spcAft>
              <a:buFont typeface="+mj-lt"/>
              <a:buAutoNum type="arabicPeriod"/>
            </a:pPr>
            <a:r>
              <a:rPr lang="en-CA" sz="1400" b="1" dirty="0">
                <a:latin typeface="+mn-lt"/>
                <a:ea typeface="Times New Roman" panose="02020603050405020304" pitchFamily="18" charset="0"/>
              </a:rPr>
              <a:t>F</a:t>
            </a:r>
            <a:r>
              <a:rPr lang="en-CA" sz="1400" b="1" dirty="0">
                <a:effectLst/>
                <a:latin typeface="+mn-lt"/>
                <a:ea typeface="Times New Roman" panose="02020603050405020304" pitchFamily="18" charset="0"/>
              </a:rPr>
              <a:t>inding solutions now requires participation of </a:t>
            </a:r>
            <a:r>
              <a:rPr lang="en-CA" sz="1400" b="1" i="1" dirty="0">
                <a:effectLst/>
                <a:latin typeface="+mn-lt"/>
                <a:ea typeface="Times New Roman" panose="02020603050405020304" pitchFamily="18" charset="0"/>
              </a:rPr>
              <a:t>all the players</a:t>
            </a:r>
            <a:r>
              <a:rPr lang="en-CA" sz="1400" b="1" i="1" dirty="0">
                <a:latin typeface="+mn-lt"/>
                <a:ea typeface="Times New Roman" panose="02020603050405020304" pitchFamily="18" charset="0"/>
              </a:rPr>
              <a:t> and builds consensus </a:t>
            </a:r>
            <a:endParaRPr lang="en-US" sz="1400" b="1" dirty="0">
              <a:effectLst/>
              <a:latin typeface="+mn-lt"/>
              <a:ea typeface="Times New Roman" panose="02020603050405020304" pitchFamily="18" charset="0"/>
            </a:endParaRPr>
          </a:p>
          <a:p>
            <a:pPr marL="342900" marR="0" lvl="0" indent="-342900">
              <a:spcBef>
                <a:spcPts val="0"/>
              </a:spcBef>
              <a:spcAft>
                <a:spcPts val="1000"/>
              </a:spcAft>
              <a:buFont typeface="+mj-lt"/>
              <a:buAutoNum type="arabicPeriod"/>
            </a:pPr>
            <a:r>
              <a:rPr lang="en-CA" sz="1400" b="1" dirty="0">
                <a:effectLst/>
                <a:latin typeface="+mn-lt"/>
                <a:ea typeface="Times New Roman" panose="02020603050405020304" pitchFamily="18" charset="0"/>
              </a:rPr>
              <a:t>Good policy is comprehensive – recognizes interdependence of fields (more holistic</a:t>
            </a:r>
            <a:r>
              <a:rPr lang="en-CA" sz="1400" b="1" dirty="0">
                <a:latin typeface="+mn-lt"/>
                <a:ea typeface="Times New Roman" panose="02020603050405020304" pitchFamily="18" charset="0"/>
              </a:rPr>
              <a:t> -- </a:t>
            </a:r>
            <a:r>
              <a:rPr lang="en-CA" sz="1400" b="1" dirty="0">
                <a:effectLst/>
                <a:latin typeface="+mn-lt"/>
                <a:ea typeface="Times New Roman" panose="02020603050405020304" pitchFamily="18" charset="0"/>
              </a:rPr>
              <a:t>balancing sustainability, wellness, lifelong learning with the purely financial goals.</a:t>
            </a:r>
            <a:endParaRPr lang="en-US" sz="1400" b="1" dirty="0">
              <a:effectLst/>
              <a:latin typeface="+mn-lt"/>
              <a:ea typeface="Times New Roman" panose="02020603050405020304" pitchFamily="18" charset="0"/>
            </a:endParaRPr>
          </a:p>
          <a:p>
            <a:pPr marL="342900" marR="0" lvl="0" indent="-342900">
              <a:spcBef>
                <a:spcPts val="0"/>
              </a:spcBef>
              <a:spcAft>
                <a:spcPts val="1000"/>
              </a:spcAft>
              <a:buFont typeface="+mj-lt"/>
              <a:buAutoNum type="arabicPeriod"/>
            </a:pPr>
            <a:r>
              <a:rPr lang="en-CA" sz="1400" b="1" dirty="0">
                <a:effectLst/>
                <a:latin typeface="+mn-lt"/>
                <a:ea typeface="Times New Roman" panose="02020603050405020304" pitchFamily="18" charset="0"/>
              </a:rPr>
              <a:t>Taking responsibility implies having some control – give the community a much greater say in process. </a:t>
            </a:r>
            <a:endParaRPr lang="en-US" sz="1400" b="1" dirty="0">
              <a:effectLst/>
              <a:latin typeface="+mn-lt"/>
              <a:ea typeface="Times New Roman" panose="02020603050405020304" pitchFamily="18" charset="0"/>
            </a:endParaRPr>
          </a:p>
          <a:p>
            <a:pPr marL="0" marR="0" algn="ctr">
              <a:spcBef>
                <a:spcPts val="0"/>
              </a:spcBef>
              <a:spcAft>
                <a:spcPts val="0"/>
              </a:spcAft>
            </a:pPr>
            <a:r>
              <a:rPr lang="en-CA" sz="800" dirty="0">
                <a:effectLst/>
                <a:latin typeface="Times New Roman" panose="02020603050405020304" pitchFamily="18" charset="0"/>
                <a:ea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Calibri"/>
                <a:ea typeface="+mj-ea"/>
                <a:cs typeface="+mj-cs"/>
              </a:rPr>
              <a:t> </a:t>
            </a:r>
            <a:r>
              <a:rPr kumimoji="0" lang="en-US" sz="1400" b="0" i="0" u="none" strike="noStrike" kern="1200" cap="none" spc="0" normalizeH="0" baseline="0" noProof="0" dirty="0">
                <a:ln>
                  <a:noFill/>
                </a:ln>
                <a:solidFill>
                  <a:prstClr val="black"/>
                </a:solidFill>
                <a:effectLst/>
                <a:uLnTx/>
                <a:uFillTx/>
                <a:latin typeface="Calibri"/>
                <a:ea typeface="+mj-ea"/>
                <a:cs typeface="+mj-cs"/>
              </a:rPr>
              <a:t>Don </a:t>
            </a:r>
            <a:r>
              <a:rPr kumimoji="0" lang="en-US" sz="1400" b="0" i="0" u="none" strike="noStrike" kern="1200" cap="none" spc="0" normalizeH="0" baseline="0" noProof="0" dirty="0" err="1">
                <a:ln>
                  <a:noFill/>
                </a:ln>
                <a:solidFill>
                  <a:prstClr val="black"/>
                </a:solidFill>
                <a:effectLst/>
                <a:uLnTx/>
                <a:uFillTx/>
                <a:latin typeface="Calibri"/>
                <a:ea typeface="+mj-ea"/>
                <a:cs typeface="+mj-cs"/>
              </a:rPr>
              <a:t>Lenihan</a:t>
            </a:r>
            <a:r>
              <a:rPr kumimoji="0" lang="en-US" sz="1400" b="0" i="0" u="none" strike="noStrike" kern="1200" cap="none" spc="0" normalizeH="0" baseline="0" noProof="0" dirty="0">
                <a:ln>
                  <a:noFill/>
                </a:ln>
                <a:solidFill>
                  <a:prstClr val="black"/>
                </a:solidFill>
                <a:effectLst/>
                <a:uLnTx/>
                <a:uFillTx/>
                <a:latin typeface="Calibri"/>
                <a:ea typeface="+mj-ea"/>
                <a:cs typeface="+mj-cs"/>
              </a:rPr>
              <a:t>, </a:t>
            </a:r>
            <a:r>
              <a:rPr kumimoji="0" lang="en-US" sz="1400" b="0" i="1" u="none" strike="noStrike" kern="1200" cap="none" spc="0" normalizeH="0" baseline="0" noProof="0" dirty="0">
                <a:ln>
                  <a:noFill/>
                </a:ln>
                <a:solidFill>
                  <a:prstClr val="black"/>
                </a:solidFill>
                <a:effectLst/>
                <a:uLnTx/>
                <a:uFillTx/>
                <a:latin typeface="Calibri"/>
                <a:ea typeface="+mj-ea"/>
                <a:cs typeface="+mj-cs"/>
              </a:rPr>
              <a:t>Public Engagement</a:t>
            </a:r>
            <a:r>
              <a:rPr kumimoji="0" lang="en-US" sz="1400" b="0" i="0" u="none" strike="noStrike" kern="1200" cap="none" spc="0" normalizeH="0" baseline="0" noProof="0" dirty="0">
                <a:ln>
                  <a:noFill/>
                </a:ln>
                <a:solidFill>
                  <a:prstClr val="black"/>
                </a:solidFill>
                <a:effectLst/>
                <a:uLnTx/>
                <a:uFillTx/>
                <a:latin typeface="Calibri"/>
                <a:ea typeface="+mj-ea"/>
                <a:cs typeface="+mj-cs"/>
              </a:rPr>
              <a:t>, Public Policy Forum, 2012, pp. 122-28 </a:t>
            </a:r>
            <a:endParaRPr lang="en-US" sz="1400" dirty="0">
              <a:effectLst/>
              <a:latin typeface="Calibri" panose="020F0502020204030204" pitchFamily="34" charset="0"/>
              <a:ea typeface="Times New Roman" panose="02020603050405020304" pitchFamily="18" charset="0"/>
            </a:endParaRPr>
          </a:p>
        </p:txBody>
      </p:sp>
      <p:pic>
        <p:nvPicPr>
          <p:cNvPr id="3074" name="Picture 2" descr="43929037031_a3d84dd8df_o (1)">
            <a:extLst>
              <a:ext uri="{FF2B5EF4-FFF2-40B4-BE49-F238E27FC236}">
                <a16:creationId xmlns:a16="http://schemas.microsoft.com/office/drawing/2014/main" id="{97C92E66-4CC5-4375-BF02-C94D18192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4166400"/>
            <a:ext cx="2644745" cy="17631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AB8F4B0-3C75-44AC-9142-385D82F4BE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448" y="1920258"/>
            <a:ext cx="2215666" cy="2215666"/>
          </a:xfrm>
          <a:prstGeom prst="rect">
            <a:avLst/>
          </a:prstGeom>
        </p:spPr>
      </p:pic>
    </p:spTree>
    <p:extLst>
      <p:ext uri="{BB962C8B-B14F-4D97-AF65-F5344CB8AC3E}">
        <p14:creationId xmlns:p14="http://schemas.microsoft.com/office/powerpoint/2010/main" val="313414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6A2A-8E8F-4B4F-A260-8ADF4CE9023E}"/>
              </a:ext>
            </a:extLst>
          </p:cNvPr>
          <p:cNvSpPr>
            <a:spLocks noGrp="1"/>
          </p:cNvSpPr>
          <p:nvPr>
            <p:ph type="title"/>
          </p:nvPr>
        </p:nvSpPr>
        <p:spPr>
          <a:xfrm>
            <a:off x="457200" y="274638"/>
            <a:ext cx="8229600" cy="1498178"/>
          </a:xfrm>
        </p:spPr>
        <p:txBody>
          <a:bodyPr/>
          <a:lstStyle/>
          <a:p>
            <a:r>
              <a:rPr lang="en-US" sz="2800" dirty="0"/>
              <a:t>What Does Genuine Public Engagement Look Like? </a:t>
            </a:r>
            <a:br>
              <a:rPr lang="en-US" sz="2800" dirty="0"/>
            </a:br>
            <a:r>
              <a:rPr lang="en-US" sz="2800" dirty="0"/>
              <a:t>Ten Key Principles</a:t>
            </a:r>
            <a:endParaRPr lang="en-US" sz="1600" dirty="0"/>
          </a:p>
        </p:txBody>
      </p:sp>
      <p:sp>
        <p:nvSpPr>
          <p:cNvPr id="4" name="TextBox 3">
            <a:extLst>
              <a:ext uri="{FF2B5EF4-FFF2-40B4-BE49-F238E27FC236}">
                <a16:creationId xmlns:a16="http://schemas.microsoft.com/office/drawing/2014/main" id="{DE2CE268-AAF5-490C-81A3-A8A78833FA3A}"/>
              </a:ext>
            </a:extLst>
          </p:cNvPr>
          <p:cNvSpPr txBox="1"/>
          <p:nvPr/>
        </p:nvSpPr>
        <p:spPr>
          <a:xfrm>
            <a:off x="971600" y="1509394"/>
            <a:ext cx="3600400" cy="5134739"/>
          </a:xfrm>
          <a:prstGeom prst="rect">
            <a:avLst/>
          </a:prstGeom>
          <a:noFill/>
        </p:spPr>
        <p:txBody>
          <a:bodyPr wrap="square">
            <a:spAutoFit/>
          </a:bodyPr>
          <a:lstStyle/>
          <a:p>
            <a:pPr marL="0" marR="0" lvl="0" indent="228600" algn="l" defTabSz="914400" rtl="0" eaLnBrk="1" fontAlgn="base" latinLnBrk="0" hangingPunct="1">
              <a:lnSpc>
                <a:spcPct val="2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endParaRPr>
          </a:p>
          <a:p>
            <a:pPr marR="0" lvl="0" algn="l" defTabSz="914400" rtl="0" eaLnBrk="1" fontAlgn="base" latinLnBrk="0" hangingPunct="1">
              <a:lnSpc>
                <a:spcPct val="100000"/>
              </a:lnSpc>
              <a:spcBef>
                <a:spcPts val="0"/>
              </a:spcBef>
              <a:spcAft>
                <a:spcPts val="1000"/>
              </a:spcAft>
              <a:buClrTx/>
              <a:buSzTx/>
              <a:tabLst/>
              <a:defRPr/>
            </a:pPr>
            <a:r>
              <a:rPr kumimoji="0" lang="en-CA" sz="1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6.  The best decisions are made collaboratively and  – it’s about collaboration, not devolution.</a:t>
            </a:r>
            <a:endParaRPr kumimoji="0" lang="en-US" sz="1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endParaRPr>
          </a:p>
          <a:p>
            <a:pPr marR="0" lvl="0" algn="l" defTabSz="914400" rtl="0" eaLnBrk="1" fontAlgn="base" latinLnBrk="0" hangingPunct="1">
              <a:lnSpc>
                <a:spcPct val="100000"/>
              </a:lnSpc>
              <a:spcBef>
                <a:spcPts val="0"/>
              </a:spcBef>
              <a:spcAft>
                <a:spcPts val="1000"/>
              </a:spcAft>
              <a:buClrTx/>
              <a:buSzTx/>
              <a:tabLst/>
              <a:defRPr/>
            </a:pPr>
            <a:r>
              <a:rPr kumimoji="0" lang="en-CA" sz="1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7. Accountability is shared -- joint decisions simply win broader public support and breeds ownership of the    decisions, support for institutions and programs. </a:t>
            </a:r>
            <a:endParaRPr lang="en-US" sz="1400" b="1" dirty="0">
              <a:solidFill>
                <a:prstClr val="black"/>
              </a:solidFill>
              <a:latin typeface="Calibri"/>
              <a:ea typeface="Times New Roman" panose="02020603050405020304" pitchFamily="18" charset="0"/>
            </a:endParaRPr>
          </a:p>
          <a:p>
            <a:pPr marL="342900" marR="0" lvl="0" indent="-342900" algn="l" defTabSz="914400" rtl="0" eaLnBrk="1" fontAlgn="base" latinLnBrk="0" hangingPunct="1">
              <a:lnSpc>
                <a:spcPct val="100000"/>
              </a:lnSpc>
              <a:spcBef>
                <a:spcPts val="0"/>
              </a:spcBef>
              <a:spcAft>
                <a:spcPts val="1000"/>
              </a:spcAft>
              <a:buClrTx/>
              <a:buSzTx/>
              <a:buAutoNum type="arabicPeriod" startAt="8"/>
              <a:tabLst/>
              <a:defRPr/>
            </a:pPr>
            <a:r>
              <a:rPr kumimoji="0" lang="en-CA" sz="1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Securing and sustaining trust  --success requires trust, but also builds trust, and success in one local community breeds success elsewhere.</a:t>
            </a:r>
            <a:endParaRPr lang="en-US" sz="1400" b="1" dirty="0">
              <a:solidFill>
                <a:prstClr val="black"/>
              </a:solidFill>
              <a:latin typeface="Calibri"/>
              <a:ea typeface="Times New Roman" panose="02020603050405020304" pitchFamily="18" charset="0"/>
            </a:endParaRPr>
          </a:p>
          <a:p>
            <a:pPr marL="342900" marR="0" lvl="0" indent="-342900" algn="l" defTabSz="914400" rtl="0" eaLnBrk="1" fontAlgn="base" latinLnBrk="0" hangingPunct="1">
              <a:lnSpc>
                <a:spcPct val="100000"/>
              </a:lnSpc>
              <a:spcBef>
                <a:spcPts val="0"/>
              </a:spcBef>
              <a:spcAft>
                <a:spcPts val="1000"/>
              </a:spcAft>
              <a:buClrTx/>
              <a:buSzTx/>
              <a:buAutoNum type="arabicPeriod" startAt="8"/>
              <a:tabLst/>
              <a:defRPr/>
            </a:pPr>
            <a:r>
              <a:rPr kumimoji="0" lang="en-CA" sz="1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Every community is different – treat every situation as unique, avoid systems. </a:t>
            </a:r>
          </a:p>
          <a:p>
            <a:pPr marR="0" lvl="0" algn="l" defTabSz="914400" rtl="0" eaLnBrk="1" fontAlgn="base" latinLnBrk="0" hangingPunct="1">
              <a:lnSpc>
                <a:spcPct val="100000"/>
              </a:lnSpc>
              <a:spcBef>
                <a:spcPts val="0"/>
              </a:spcBef>
              <a:spcAft>
                <a:spcPts val="1000"/>
              </a:spcAft>
              <a:buClrTx/>
              <a:buSzTx/>
              <a:tabLst/>
              <a:defRPr/>
            </a:pPr>
            <a:r>
              <a:rPr lang="en-US" sz="1400" b="1" dirty="0">
                <a:solidFill>
                  <a:prstClr val="black"/>
                </a:solidFill>
                <a:latin typeface="Calibri"/>
                <a:ea typeface="Times New Roman" panose="02020603050405020304" pitchFamily="18" charset="0"/>
              </a:rPr>
              <a:t>10.  </a:t>
            </a:r>
            <a:r>
              <a:rPr kumimoji="0" lang="en-CA" sz="1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Policy contexts are dynamic and changeable so it’s critical to link policy to practice ( </a:t>
            </a:r>
            <a:r>
              <a:rPr kumimoji="0" lang="en-CA" sz="1400" b="1"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Arial" panose="020B0604020202020204" pitchFamily="34" charset="0"/>
              </a:rPr>
              <a:t>i.e</a:t>
            </a:r>
            <a:r>
              <a:rPr kumimoji="0" lang="en-CA" sz="1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 shared services) and provide benchmarks for success </a:t>
            </a:r>
            <a:endParaRPr kumimoji="0" lang="en-US" sz="1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endParaRPr>
          </a:p>
          <a:p>
            <a:pPr marL="0" marR="0" lvl="0" indent="0" algn="ctr" defTabSz="914400" rtl="0" eaLnBrk="1" fontAlgn="base" latinLnBrk="0" hangingPunct="1">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Dan </a:t>
            </a:r>
            <a:r>
              <a:rPr kumimoji="0" lang="en-US" sz="14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Lenihan</a:t>
            </a: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Public Engagement</a:t>
            </a: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Public Policy Forum, 2012, pp. 122-28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13D37EA8-980E-4305-A13C-3D4913DF9D9F}"/>
              </a:ext>
            </a:extLst>
          </p:cNvPr>
          <p:cNvPicPr>
            <a:picLocks noChangeAspect="1"/>
          </p:cNvPicPr>
          <p:nvPr/>
        </p:nvPicPr>
        <p:blipFill>
          <a:blip r:embed="rId2"/>
          <a:stretch>
            <a:fillRect/>
          </a:stretch>
        </p:blipFill>
        <p:spPr>
          <a:xfrm>
            <a:off x="4932040" y="2050264"/>
            <a:ext cx="2804403" cy="2109399"/>
          </a:xfrm>
          <a:prstGeom prst="rect">
            <a:avLst/>
          </a:prstGeom>
        </p:spPr>
      </p:pic>
      <p:pic>
        <p:nvPicPr>
          <p:cNvPr id="6" name="Picture 5">
            <a:extLst>
              <a:ext uri="{FF2B5EF4-FFF2-40B4-BE49-F238E27FC236}">
                <a16:creationId xmlns:a16="http://schemas.microsoft.com/office/drawing/2014/main" id="{FAAD66B6-2900-4033-8857-2D962ED39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884" y="4489493"/>
            <a:ext cx="2978460" cy="1191384"/>
          </a:xfrm>
          <a:prstGeom prst="rect">
            <a:avLst/>
          </a:prstGeom>
        </p:spPr>
      </p:pic>
    </p:spTree>
    <p:extLst>
      <p:ext uri="{BB962C8B-B14F-4D97-AF65-F5344CB8AC3E}">
        <p14:creationId xmlns:p14="http://schemas.microsoft.com/office/powerpoint/2010/main" val="371245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E681-732D-406F-A2D3-D253C1A89503}"/>
              </a:ext>
            </a:extLst>
          </p:cNvPr>
          <p:cNvSpPr>
            <a:spLocks noGrp="1"/>
          </p:cNvSpPr>
          <p:nvPr>
            <p:ph type="title"/>
          </p:nvPr>
        </p:nvSpPr>
        <p:spPr/>
        <p:txBody>
          <a:bodyPr/>
          <a:lstStyle/>
          <a:p>
            <a:r>
              <a:rPr lang="en-US" b="1" dirty="0"/>
              <a:t>Improving Rural Education:</a:t>
            </a:r>
            <a:br>
              <a:rPr lang="en-US" b="1" dirty="0"/>
            </a:br>
            <a:r>
              <a:rPr lang="en-US" sz="2400" b="1" dirty="0"/>
              <a:t>A School-at-the-Centre Strategy of Community Development</a:t>
            </a:r>
          </a:p>
        </p:txBody>
      </p:sp>
      <p:sp>
        <p:nvSpPr>
          <p:cNvPr id="3" name="Text Placeholder 2">
            <a:extLst>
              <a:ext uri="{FF2B5EF4-FFF2-40B4-BE49-F238E27FC236}">
                <a16:creationId xmlns:a16="http://schemas.microsoft.com/office/drawing/2014/main" id="{AFD260A6-903A-4253-972E-ECE90D23A53D}"/>
              </a:ext>
            </a:extLst>
          </p:cNvPr>
          <p:cNvSpPr>
            <a:spLocks noGrp="1"/>
          </p:cNvSpPr>
          <p:nvPr>
            <p:ph type="body" idx="1"/>
          </p:nvPr>
        </p:nvSpPr>
        <p:spPr>
          <a:xfrm>
            <a:off x="457200" y="1417639"/>
            <a:ext cx="4040188" cy="427185"/>
          </a:xfrm>
        </p:spPr>
        <p:txBody>
          <a:bodyPr/>
          <a:lstStyle/>
          <a:p>
            <a:pPr algn="ctr"/>
            <a:r>
              <a:rPr lang="en-US" dirty="0"/>
              <a:t>Set Key Priorities</a:t>
            </a:r>
          </a:p>
        </p:txBody>
      </p:sp>
      <p:sp>
        <p:nvSpPr>
          <p:cNvPr id="4" name="Content Placeholder 3">
            <a:extLst>
              <a:ext uri="{FF2B5EF4-FFF2-40B4-BE49-F238E27FC236}">
                <a16:creationId xmlns:a16="http://schemas.microsoft.com/office/drawing/2014/main" id="{624D1C4F-438D-47EA-909F-BF6A38AE6678}"/>
              </a:ext>
            </a:extLst>
          </p:cNvPr>
          <p:cNvSpPr>
            <a:spLocks noGrp="1"/>
          </p:cNvSpPr>
          <p:nvPr>
            <p:ph sz="half" idx="2"/>
          </p:nvPr>
        </p:nvSpPr>
        <p:spPr>
          <a:xfrm>
            <a:off x="457200" y="1988840"/>
            <a:ext cx="4040188" cy="4320480"/>
          </a:xfrm>
        </p:spPr>
        <p:txBody>
          <a:bodyPr/>
          <a:lstStyle/>
          <a:p>
            <a:pPr marL="0" indent="0" algn="ctr">
              <a:buNone/>
            </a:pPr>
            <a:r>
              <a:rPr lang="en-US" b="1" dirty="0"/>
              <a:t>Core Philosophy and Agenda</a:t>
            </a:r>
          </a:p>
          <a:p>
            <a:pPr marL="0" indent="0" algn="ctr">
              <a:buNone/>
            </a:pPr>
            <a:endParaRPr lang="en-US" sz="2000" b="1" dirty="0"/>
          </a:p>
          <a:p>
            <a:pPr marL="0" indent="0" algn="ctr">
              <a:buNone/>
            </a:pPr>
            <a:r>
              <a:rPr lang="en-US" sz="2000" b="1" dirty="0"/>
              <a:t>Preserve Schools as Vital Community Assets</a:t>
            </a:r>
          </a:p>
          <a:p>
            <a:pPr marL="0" indent="0" algn="ctr">
              <a:buNone/>
            </a:pPr>
            <a:r>
              <a:rPr lang="en-US" sz="2000" b="1" dirty="0"/>
              <a:t>Adopt a Social </a:t>
            </a:r>
            <a:r>
              <a:rPr lang="en-US" sz="2000" b="1" dirty="0" err="1"/>
              <a:t>Sustainablity</a:t>
            </a:r>
            <a:r>
              <a:rPr lang="en-US" sz="2000" b="1" dirty="0"/>
              <a:t> Framework</a:t>
            </a:r>
          </a:p>
          <a:p>
            <a:pPr marL="0" indent="0" algn="ctr">
              <a:buNone/>
            </a:pPr>
            <a:r>
              <a:rPr lang="en-US" sz="2000" b="1" dirty="0"/>
              <a:t>Build and Enhance School-Community Partnership Programs</a:t>
            </a:r>
          </a:p>
          <a:p>
            <a:pPr marL="0" indent="0" algn="ctr">
              <a:buNone/>
            </a:pPr>
            <a:r>
              <a:rPr lang="en-US" sz="2000" b="1" dirty="0"/>
              <a:t>Tap into Learning Technology Cooperative linkages to Small Schools </a:t>
            </a:r>
          </a:p>
        </p:txBody>
      </p:sp>
      <p:sp>
        <p:nvSpPr>
          <p:cNvPr id="5" name="Text Placeholder 4">
            <a:extLst>
              <a:ext uri="{FF2B5EF4-FFF2-40B4-BE49-F238E27FC236}">
                <a16:creationId xmlns:a16="http://schemas.microsoft.com/office/drawing/2014/main" id="{424E2162-BECF-45D9-8822-6437E07EC73F}"/>
              </a:ext>
            </a:extLst>
          </p:cNvPr>
          <p:cNvSpPr>
            <a:spLocks noGrp="1"/>
          </p:cNvSpPr>
          <p:nvPr>
            <p:ph type="body" sz="quarter" idx="3"/>
          </p:nvPr>
        </p:nvSpPr>
        <p:spPr>
          <a:xfrm>
            <a:off x="4645025" y="1417639"/>
            <a:ext cx="4041775" cy="427186"/>
          </a:xfrm>
        </p:spPr>
        <p:txBody>
          <a:bodyPr/>
          <a:lstStyle/>
          <a:p>
            <a:pPr algn="ctr"/>
            <a:r>
              <a:rPr lang="en-US" dirty="0"/>
              <a:t>Build Broad Consensus </a:t>
            </a:r>
          </a:p>
        </p:txBody>
      </p:sp>
      <p:sp>
        <p:nvSpPr>
          <p:cNvPr id="6" name="Content Placeholder 5">
            <a:extLst>
              <a:ext uri="{FF2B5EF4-FFF2-40B4-BE49-F238E27FC236}">
                <a16:creationId xmlns:a16="http://schemas.microsoft.com/office/drawing/2014/main" id="{86F6A5AA-45AB-46C5-BDDF-0624FE935A80}"/>
              </a:ext>
            </a:extLst>
          </p:cNvPr>
          <p:cNvSpPr>
            <a:spLocks noGrp="1"/>
          </p:cNvSpPr>
          <p:nvPr>
            <p:ph sz="quarter" idx="4"/>
          </p:nvPr>
        </p:nvSpPr>
        <p:spPr>
          <a:xfrm>
            <a:off x="4645025" y="1988841"/>
            <a:ext cx="4041775" cy="4137322"/>
          </a:xfrm>
        </p:spPr>
        <p:txBody>
          <a:bodyPr/>
          <a:lstStyle/>
          <a:p>
            <a:pPr marL="0" indent="0" algn="ctr">
              <a:buNone/>
            </a:pPr>
            <a:r>
              <a:rPr lang="en-US" b="1" dirty="0"/>
              <a:t>Ways and Means </a:t>
            </a:r>
          </a:p>
          <a:p>
            <a:pPr marL="0" indent="0" algn="ctr">
              <a:buNone/>
            </a:pPr>
            <a:endParaRPr lang="en-US" b="1" dirty="0"/>
          </a:p>
          <a:p>
            <a:pPr marL="0" indent="0" algn="ctr">
              <a:buNone/>
            </a:pPr>
            <a:r>
              <a:rPr lang="en-US" sz="2000" b="1" dirty="0"/>
              <a:t>Build Bridges not Walls</a:t>
            </a:r>
          </a:p>
          <a:p>
            <a:pPr marL="0" indent="0" algn="ctr">
              <a:buNone/>
            </a:pPr>
            <a:r>
              <a:rPr lang="en-US" sz="2000" b="1" dirty="0"/>
              <a:t>Seek to Unify Communities</a:t>
            </a:r>
          </a:p>
          <a:p>
            <a:pPr marL="0" indent="0" algn="ctr">
              <a:buNone/>
            </a:pPr>
            <a:r>
              <a:rPr lang="en-US" sz="2000" b="1" dirty="0"/>
              <a:t>Enhance and Strengthen Public Transparency</a:t>
            </a:r>
          </a:p>
          <a:p>
            <a:pPr marL="0" indent="0" algn="ctr">
              <a:buNone/>
            </a:pPr>
            <a:r>
              <a:rPr lang="en-US" sz="2000" b="1" dirty="0"/>
              <a:t>Model and Implement Genuine Public Engagement</a:t>
            </a: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Expand Rural Broadband Capacity and Facilities</a:t>
            </a:r>
          </a:p>
          <a:p>
            <a:pPr marL="0" indent="0" algn="ctr">
              <a:buNone/>
            </a:pPr>
            <a:endParaRPr lang="en-US" b="1" dirty="0"/>
          </a:p>
        </p:txBody>
      </p:sp>
    </p:spTree>
    <p:extLst>
      <p:ext uri="{BB962C8B-B14F-4D97-AF65-F5344CB8AC3E}">
        <p14:creationId xmlns:p14="http://schemas.microsoft.com/office/powerpoint/2010/main" val="604146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E681-732D-406F-A2D3-D253C1A89503}"/>
              </a:ext>
            </a:extLst>
          </p:cNvPr>
          <p:cNvSpPr>
            <a:spLocks noGrp="1"/>
          </p:cNvSpPr>
          <p:nvPr>
            <p:ph type="title"/>
          </p:nvPr>
        </p:nvSpPr>
        <p:spPr/>
        <p:txBody>
          <a:bodyPr/>
          <a:lstStyle/>
          <a:p>
            <a:r>
              <a:rPr lang="en-US" b="1" dirty="0"/>
              <a:t>Improving Rural Education:</a:t>
            </a:r>
            <a:br>
              <a:rPr lang="en-US" b="1" dirty="0"/>
            </a:br>
            <a:r>
              <a:rPr lang="en-US" sz="2400" b="1" dirty="0"/>
              <a:t>A School-at-the-Centre Strategy of Community Development</a:t>
            </a:r>
          </a:p>
        </p:txBody>
      </p:sp>
      <p:sp>
        <p:nvSpPr>
          <p:cNvPr id="3" name="Text Placeholder 2">
            <a:extLst>
              <a:ext uri="{FF2B5EF4-FFF2-40B4-BE49-F238E27FC236}">
                <a16:creationId xmlns:a16="http://schemas.microsoft.com/office/drawing/2014/main" id="{AFD260A6-903A-4253-972E-ECE90D23A53D}"/>
              </a:ext>
            </a:extLst>
          </p:cNvPr>
          <p:cNvSpPr>
            <a:spLocks noGrp="1"/>
          </p:cNvSpPr>
          <p:nvPr>
            <p:ph type="body" idx="1"/>
          </p:nvPr>
        </p:nvSpPr>
        <p:spPr>
          <a:xfrm>
            <a:off x="457200" y="1607120"/>
            <a:ext cx="4040188" cy="957784"/>
          </a:xfrm>
        </p:spPr>
        <p: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lang="en-US" dirty="0">
              <a:solidFill>
                <a:prstClr val="black"/>
              </a:solidFill>
              <a:latin typeface="Calibri"/>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lang="en-US" dirty="0">
              <a:solidFill>
                <a:prstClr val="black"/>
              </a:solidFill>
              <a:latin typeface="Calibri"/>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algn="ctr"/>
            <a:endParaRPr lang="en-US" dirty="0"/>
          </a:p>
        </p:txBody>
      </p:sp>
      <p:sp>
        <p:nvSpPr>
          <p:cNvPr id="5" name="Text Placeholder 4">
            <a:extLst>
              <a:ext uri="{FF2B5EF4-FFF2-40B4-BE49-F238E27FC236}">
                <a16:creationId xmlns:a16="http://schemas.microsoft.com/office/drawing/2014/main" id="{424E2162-BECF-45D9-8822-6437E07EC73F}"/>
              </a:ext>
            </a:extLst>
          </p:cNvPr>
          <p:cNvSpPr>
            <a:spLocks noGrp="1"/>
          </p:cNvSpPr>
          <p:nvPr>
            <p:ph type="body" sz="quarter" idx="3"/>
          </p:nvPr>
        </p:nvSpPr>
        <p:spPr>
          <a:xfrm>
            <a:off x="4645025" y="1417638"/>
            <a:ext cx="4041775" cy="707887"/>
          </a:xfrm>
        </p:spPr>
        <p:txBody>
          <a:bodyPr/>
          <a:lstStyle/>
          <a:p>
            <a:pPr algn="ctr"/>
            <a:r>
              <a:rPr lang="en-US" sz="2000" dirty="0"/>
              <a:t>Seize Opportunities for Community Planning and Partnerships</a:t>
            </a:r>
          </a:p>
        </p:txBody>
      </p:sp>
      <p:sp>
        <p:nvSpPr>
          <p:cNvPr id="6" name="Content Placeholder 5">
            <a:extLst>
              <a:ext uri="{FF2B5EF4-FFF2-40B4-BE49-F238E27FC236}">
                <a16:creationId xmlns:a16="http://schemas.microsoft.com/office/drawing/2014/main" id="{86F6A5AA-45AB-46C5-BDDF-0624FE935A80}"/>
              </a:ext>
            </a:extLst>
          </p:cNvPr>
          <p:cNvSpPr>
            <a:spLocks noGrp="1"/>
          </p:cNvSpPr>
          <p:nvPr>
            <p:ph sz="quarter" idx="4"/>
          </p:nvPr>
        </p:nvSpPr>
        <p:spPr>
          <a:xfrm>
            <a:off x="4645025" y="2125524"/>
            <a:ext cx="4041776" cy="4255803"/>
          </a:xfrm>
        </p:spPr>
        <p:txBody>
          <a:bodyPr/>
          <a:lstStyle/>
          <a:p>
            <a:pPr marL="0" indent="0" algn="ctr">
              <a:buNone/>
            </a:pPr>
            <a:r>
              <a:rPr lang="en-US" b="1" dirty="0"/>
              <a:t>ONTARIO PAR Guideline, 2018</a:t>
            </a:r>
            <a:endParaRPr lang="en-US" sz="1600" dirty="0"/>
          </a:p>
          <a:p>
            <a:pPr marL="0" indent="0">
              <a:buNone/>
            </a:pPr>
            <a:r>
              <a:rPr lang="en-US" sz="1600" b="1" dirty="0"/>
              <a:t>A step forward because District School Boards are required to engage in longer-range planning </a:t>
            </a:r>
            <a:r>
              <a:rPr lang="en-US" sz="1600" dirty="0"/>
              <a:t>and to </a:t>
            </a:r>
            <a:r>
              <a:rPr lang="en-US" sz="1600" b="1" dirty="0"/>
              <a:t>consider possible “third options,” including coterminous sharing of facilities, finding community partners to pay for the use of space, reducing the size of buildings, or sharing with co-terminus boards </a:t>
            </a:r>
          </a:p>
          <a:p>
            <a:pPr marL="0" indent="0">
              <a:buNone/>
            </a:pPr>
            <a:r>
              <a:rPr lang="en-US" sz="1600" b="1" dirty="0"/>
              <a:t>All School Reviews must address the projected impacts on (1) student programing; (2) student well-being; (3) school board resources; (4) local community; (5) local economy  (PARG 2018, pp. 3 and 6).      </a:t>
            </a:r>
            <a:r>
              <a:rPr lang="en-US" sz="1600" b="1" i="1" dirty="0"/>
              <a:t>Bottom Line – Better than PARG 2015 but still entrusts too much to regional boards.                                                                                        </a:t>
            </a:r>
          </a:p>
        </p:txBody>
      </p:sp>
      <p:sp>
        <p:nvSpPr>
          <p:cNvPr id="8" name="Content Placeholder 7">
            <a:extLst>
              <a:ext uri="{FF2B5EF4-FFF2-40B4-BE49-F238E27FC236}">
                <a16:creationId xmlns:a16="http://schemas.microsoft.com/office/drawing/2014/main" id="{1A838623-9C20-4EA2-AE31-EDBD91EA159A}"/>
              </a:ext>
            </a:extLst>
          </p:cNvPr>
          <p:cNvSpPr>
            <a:spLocks noGrp="1"/>
          </p:cNvSpPr>
          <p:nvPr>
            <p:ph sz="half" idx="2"/>
          </p:nvPr>
        </p:nvSpPr>
        <p:spPr>
          <a:xfrm>
            <a:off x="424422" y="2204864"/>
            <a:ext cx="3859546" cy="4318356"/>
          </a:xfrm>
        </p:spPr>
        <p:txBody>
          <a:bodyPr/>
          <a:lstStyle/>
          <a:p>
            <a:pPr>
              <a:spcBef>
                <a:spcPts val="0"/>
              </a:spcBef>
              <a:spcAft>
                <a:spcPts val="0"/>
              </a:spcAft>
              <a:buFont typeface="+mj-lt"/>
              <a:buAutoNum type="arabicPeriod"/>
              <a:defRPr/>
            </a:pPr>
            <a:r>
              <a:rPr lang="en-CA" sz="1600" b="1" dirty="0">
                <a:solidFill>
                  <a:prstClr val="black"/>
                </a:solidFill>
                <a:latin typeface="Calibri"/>
                <a:ea typeface="Calibri" panose="020F0502020204030204" pitchFamily="34" charset="0"/>
              </a:rPr>
              <a:t>Adopt</a:t>
            </a:r>
            <a:r>
              <a:rPr kumimoji="0" lang="en-CA" sz="1600" b="1"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 wider community development lens with a </a:t>
            </a:r>
            <a:r>
              <a:rPr kumimoji="0" lang="en-CA" sz="1600" b="1" i="1"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schools-at-the-centre</a:t>
            </a:r>
            <a:r>
              <a:rPr kumimoji="0" lang="en-CA" sz="1600" b="1"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perspective</a:t>
            </a:r>
          </a:p>
          <a:p>
            <a:pPr>
              <a:spcBef>
                <a:spcPts val="0"/>
              </a:spcBef>
              <a:spcAft>
                <a:spcPts val="0"/>
              </a:spcAft>
              <a:buFont typeface="+mj-lt"/>
              <a:buAutoNum type="arabicPeriod"/>
              <a:defRPr/>
            </a:pPr>
            <a:r>
              <a:rPr lang="en-CA" sz="1600" b="1" dirty="0">
                <a:solidFill>
                  <a:prstClr val="black"/>
                </a:solidFill>
                <a:latin typeface="Calibri"/>
                <a:ea typeface="Calibri" panose="020F0502020204030204" pitchFamily="34" charset="0"/>
              </a:rPr>
              <a:t>Challenge </a:t>
            </a:r>
            <a:r>
              <a:rPr kumimoji="0" lang="en-CA" sz="1600" b="1"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school district orthodoxy – an excessively facilities-driven approach</a:t>
            </a:r>
          </a:p>
          <a:p>
            <a:pPr>
              <a:spcBef>
                <a:spcPts val="0"/>
              </a:spcBef>
              <a:spcAft>
                <a:spcPts val="0"/>
              </a:spcAft>
              <a:buFont typeface="+mj-lt"/>
              <a:buAutoNum type="arabicPeriod"/>
              <a:defRPr/>
            </a:pPr>
            <a:r>
              <a:rPr lang="en-CA" sz="1600" b="1" dirty="0">
                <a:solidFill>
                  <a:prstClr val="black"/>
                </a:solidFill>
                <a:latin typeface="Calibri"/>
                <a:ea typeface="Calibri" panose="020F0502020204030204" pitchFamily="34" charset="0"/>
              </a:rPr>
              <a:t>View </a:t>
            </a:r>
            <a:r>
              <a:rPr kumimoji="0" lang="en-CA" sz="1600" b="1"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schools with declining enrolments as community assets instead of liabilities</a:t>
            </a:r>
          </a:p>
          <a:p>
            <a:pPr>
              <a:spcBef>
                <a:spcPts val="0"/>
              </a:spcBef>
              <a:spcAft>
                <a:spcPts val="0"/>
              </a:spcAft>
              <a:buFont typeface="+mj-lt"/>
              <a:buAutoNum type="arabicPeriod"/>
              <a:defRPr/>
            </a:pPr>
            <a:r>
              <a:rPr lang="en-CA" sz="1600" b="1" dirty="0">
                <a:solidFill>
                  <a:prstClr val="black"/>
                </a:solidFill>
                <a:latin typeface="Calibri"/>
                <a:ea typeface="Calibri" panose="020F0502020204030204" pitchFamily="34" charset="0"/>
              </a:rPr>
              <a:t>Embrace</a:t>
            </a:r>
            <a:r>
              <a:rPr kumimoji="0" lang="en-CA" sz="1600" b="1" i="1"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schools-at-the centre community planning priorities, think flexibly about schools, and search for innovative solutions</a:t>
            </a:r>
          </a:p>
          <a:p>
            <a:pPr>
              <a:spcBef>
                <a:spcPts val="0"/>
              </a:spcBef>
              <a:spcAft>
                <a:spcPts val="0"/>
              </a:spcAft>
              <a:buFont typeface="+mj-lt"/>
              <a:buAutoNum type="arabicPeriod"/>
              <a:defRPr/>
            </a:pPr>
            <a:r>
              <a:rPr lang="en-CA" sz="1600" b="1" i="1" dirty="0">
                <a:solidFill>
                  <a:prstClr val="black"/>
                </a:solidFill>
                <a:latin typeface="Calibri"/>
                <a:ea typeface="Calibri" panose="020F0502020204030204" pitchFamily="34" charset="0"/>
              </a:rPr>
              <a:t>Solve</a:t>
            </a:r>
            <a:r>
              <a:rPr kumimoji="0" lang="en-CA" sz="1600" b="1" i="1"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the excess capacity problem and in the process achieve better schools and more sustainable communities.</a:t>
            </a:r>
            <a:endParaRPr kumimoji="0" lang="en-US" sz="1600" b="1" i="1" u="none" strike="noStrike" kern="1200" cap="none" spc="0" normalizeH="0" baseline="0" noProof="0" dirty="0">
              <a:ln>
                <a:noFill/>
              </a:ln>
              <a:solidFill>
                <a:prstClr val="black"/>
              </a:solidFill>
              <a:effectLst/>
              <a:uLnTx/>
              <a:uFillTx/>
              <a:latin typeface="Calibri"/>
              <a:ea typeface="Calibri" panose="020F0502020204030204" pitchFamily="34" charset="0"/>
              <a:cs typeface="+mn-cs"/>
            </a:endParaRPr>
          </a:p>
          <a:p>
            <a:endParaRPr lang="en-US" dirty="0"/>
          </a:p>
        </p:txBody>
      </p:sp>
      <p:sp>
        <p:nvSpPr>
          <p:cNvPr id="10" name="TextBox 9">
            <a:extLst>
              <a:ext uri="{FF2B5EF4-FFF2-40B4-BE49-F238E27FC236}">
                <a16:creationId xmlns:a16="http://schemas.microsoft.com/office/drawing/2014/main" id="{37B991F1-F061-47F1-B1FE-20C8E6926CE2}"/>
              </a:ext>
            </a:extLst>
          </p:cNvPr>
          <p:cNvSpPr txBox="1"/>
          <p:nvPr/>
        </p:nvSpPr>
        <p:spPr>
          <a:xfrm>
            <a:off x="424421" y="1417638"/>
            <a:ext cx="4220603"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Establish Community-School Development (REP) Plan for Future</a:t>
            </a:r>
          </a:p>
        </p:txBody>
      </p:sp>
    </p:spTree>
    <p:extLst>
      <p:ext uri="{BB962C8B-B14F-4D97-AF65-F5344CB8AC3E}">
        <p14:creationId xmlns:p14="http://schemas.microsoft.com/office/powerpoint/2010/main" val="15987915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12516-BB91-4DCF-A9BA-736A3666A9D0}"/>
              </a:ext>
            </a:extLst>
          </p:cNvPr>
          <p:cNvSpPr>
            <a:spLocks noGrp="1"/>
          </p:cNvSpPr>
          <p:nvPr>
            <p:ph type="title"/>
          </p:nvPr>
        </p:nvSpPr>
        <p:spPr/>
        <p:txBody>
          <a:bodyPr>
            <a:normAutofit/>
          </a:bodyPr>
          <a:lstStyle/>
          <a:p>
            <a:pPr algn="ctr"/>
            <a:r>
              <a:rPr lang="en-US" b="1" dirty="0">
                <a:latin typeface="+mn-lt"/>
              </a:rPr>
              <a:t>Embrace the Future: Emerging Priorities in Post-Pandemic Education</a:t>
            </a:r>
          </a:p>
        </p:txBody>
      </p:sp>
      <p:sp>
        <p:nvSpPr>
          <p:cNvPr id="3" name="Content Placeholder 2">
            <a:extLst>
              <a:ext uri="{FF2B5EF4-FFF2-40B4-BE49-F238E27FC236}">
                <a16:creationId xmlns:a16="http://schemas.microsoft.com/office/drawing/2014/main" id="{031AA324-CE13-45B8-99FC-4469C32F28E1}"/>
              </a:ext>
            </a:extLst>
          </p:cNvPr>
          <p:cNvSpPr>
            <a:spLocks noGrp="1"/>
          </p:cNvSpPr>
          <p:nvPr>
            <p:ph idx="1"/>
          </p:nvPr>
        </p:nvSpPr>
        <p:spPr>
          <a:xfrm>
            <a:off x="3887391" y="620688"/>
            <a:ext cx="4629150" cy="5240363"/>
          </a:xfrm>
        </p:spPr>
        <p:txBody>
          <a:bodyPr>
            <a:normAutofit fontScale="25000" lnSpcReduction="20000"/>
          </a:bodyPr>
          <a:lstStyle/>
          <a:p>
            <a:pPr marL="0" indent="0" algn="ctr">
              <a:lnSpc>
                <a:spcPct val="107000"/>
              </a:lnSpc>
              <a:spcBef>
                <a:spcPts val="0"/>
              </a:spcBef>
              <a:buNone/>
            </a:pPr>
            <a:r>
              <a:rPr lang="en-CA" sz="8400" b="1" dirty="0">
                <a:ea typeface="Calibri" panose="020F0502020204030204" pitchFamily="34" charset="0"/>
                <a:cs typeface="Times New Roman" panose="02020603050405020304" pitchFamily="18" charset="0"/>
              </a:rPr>
              <a:t>Confronting the Big Question:</a:t>
            </a:r>
          </a:p>
          <a:p>
            <a:pPr marL="0" indent="0" algn="ctr">
              <a:lnSpc>
                <a:spcPct val="107000"/>
              </a:lnSpc>
              <a:spcBef>
                <a:spcPts val="0"/>
              </a:spcBef>
              <a:buNone/>
            </a:pPr>
            <a:endParaRPr lang="en-CA" sz="3825" b="1" dirty="0">
              <a:ea typeface="Calibri" panose="020F0502020204030204" pitchFamily="34" charset="0"/>
              <a:cs typeface="Times New Roman" panose="02020603050405020304" pitchFamily="18" charset="0"/>
            </a:endParaRPr>
          </a:p>
          <a:p>
            <a:pPr marL="0" indent="0" algn="ctr">
              <a:lnSpc>
                <a:spcPct val="107000"/>
              </a:lnSpc>
              <a:spcBef>
                <a:spcPts val="0"/>
              </a:spcBef>
              <a:buNone/>
              <a:defRPr/>
            </a:pPr>
            <a:r>
              <a:rPr lang="en-CA" sz="9600" b="1" dirty="0">
                <a:solidFill>
                  <a:prstClr val="black"/>
                </a:solidFill>
                <a:latin typeface="Calibri" panose="020F0502020204030204"/>
                <a:ea typeface="Calibri" panose="020F0502020204030204" pitchFamily="34" charset="0"/>
                <a:cs typeface="Times New Roman" panose="02020603050405020304" pitchFamily="18" charset="0"/>
              </a:rPr>
              <a:t>What Can be Done to Turn the Tide? </a:t>
            </a:r>
          </a:p>
          <a:p>
            <a:pPr marL="0" indent="0" algn="ctr">
              <a:lnSpc>
                <a:spcPct val="107000"/>
              </a:lnSpc>
              <a:spcBef>
                <a:spcPts val="0"/>
              </a:spcBef>
              <a:buNone/>
            </a:pPr>
            <a:endParaRPr lang="en-CA" sz="3825" b="1" dirty="0">
              <a:ea typeface="Calibri" panose="020F0502020204030204" pitchFamily="34" charset="0"/>
              <a:cs typeface="Times New Roman" panose="02020603050405020304" pitchFamily="18" charset="0"/>
            </a:endParaRPr>
          </a:p>
          <a:p>
            <a:pPr marL="0" indent="0" algn="ctr">
              <a:lnSpc>
                <a:spcPct val="107000"/>
              </a:lnSpc>
              <a:spcBef>
                <a:spcPts val="0"/>
              </a:spcBef>
              <a:buNone/>
            </a:pPr>
            <a:r>
              <a:rPr lang="en-CA" sz="6400" b="1" dirty="0">
                <a:ea typeface="Calibri" panose="020F0502020204030204" pitchFamily="34" charset="0"/>
                <a:cs typeface="Times New Roman" panose="02020603050405020304" pitchFamily="18" charset="0"/>
              </a:rPr>
              <a:t>Dramatic change is already underway and was triggered by natural causes – a global “Pandemic Shock” </a:t>
            </a:r>
          </a:p>
          <a:p>
            <a:pPr marL="0" indent="0">
              <a:lnSpc>
                <a:spcPct val="107000"/>
              </a:lnSpc>
              <a:spcBef>
                <a:spcPts val="0"/>
              </a:spcBef>
              <a:buNone/>
            </a:pPr>
            <a:endParaRPr lang="en-CA" sz="6400" b="1" dirty="0">
              <a:ea typeface="Calibri" panose="020F0502020204030204" pitchFamily="34" charset="0"/>
              <a:cs typeface="Times New Roman" panose="02020603050405020304" pitchFamily="18" charset="0"/>
            </a:endParaRPr>
          </a:p>
          <a:p>
            <a:pPr marL="0" indent="0" algn="ctr">
              <a:lnSpc>
                <a:spcPct val="107000"/>
              </a:lnSpc>
              <a:spcBef>
                <a:spcPts val="0"/>
              </a:spcBef>
              <a:buNone/>
            </a:pPr>
            <a:r>
              <a:rPr lang="en-CA" sz="6400" b="1" i="1" dirty="0">
                <a:ea typeface="Calibri" panose="020F0502020204030204" pitchFamily="34" charset="0"/>
                <a:cs typeface="Times New Roman" panose="02020603050405020304" pitchFamily="18" charset="0"/>
              </a:rPr>
              <a:t>Putting students first remains our highest priority. </a:t>
            </a:r>
          </a:p>
          <a:p>
            <a:pPr marL="0" indent="0" algn="ctr">
              <a:lnSpc>
                <a:spcPct val="107000"/>
              </a:lnSpc>
              <a:spcBef>
                <a:spcPts val="0"/>
              </a:spcBef>
              <a:buNone/>
            </a:pPr>
            <a:r>
              <a:rPr lang="en-CA" sz="6400" b="1" i="1" dirty="0">
                <a:ea typeface="Calibri" panose="020F0502020204030204" pitchFamily="34" charset="0"/>
                <a:cs typeface="Times New Roman" panose="02020603050405020304" pitchFamily="18" charset="0"/>
              </a:rPr>
              <a:t>Growing awareness of the critical need for meaningful public engagement, rebuilding social capital and revitalizing local communities. </a:t>
            </a:r>
            <a:endParaRPr lang="en-US" sz="6400" b="1" i="1" dirty="0">
              <a:ea typeface="Calibri" panose="020F0502020204030204" pitchFamily="34" charset="0"/>
              <a:cs typeface="Times New Roman" panose="02020603050405020304" pitchFamily="18" charset="0"/>
            </a:endParaRPr>
          </a:p>
          <a:p>
            <a:pPr marL="0" indent="0">
              <a:lnSpc>
                <a:spcPct val="107000"/>
              </a:lnSpc>
              <a:spcBef>
                <a:spcPts val="0"/>
              </a:spcBef>
              <a:buNone/>
            </a:pPr>
            <a:endParaRPr lang="en-CA" sz="6400" b="1" dirty="0">
              <a:ea typeface="Calibri" panose="020F0502020204030204" pitchFamily="34" charset="0"/>
              <a:cs typeface="Times New Roman" panose="02020603050405020304" pitchFamily="18" charset="0"/>
            </a:endParaRPr>
          </a:p>
          <a:p>
            <a:pPr marL="0" indent="0" algn="ctr">
              <a:lnSpc>
                <a:spcPct val="107000"/>
              </a:lnSpc>
              <a:spcBef>
                <a:spcPts val="0"/>
              </a:spcBef>
              <a:buNone/>
            </a:pPr>
            <a:r>
              <a:rPr lang="en-CA" sz="6400" b="1" i="1" dirty="0">
                <a:ea typeface="Calibri" panose="020F0502020204030204" pitchFamily="34" charset="0"/>
                <a:cs typeface="Times New Roman" panose="02020603050405020304" pitchFamily="18" charset="0"/>
              </a:rPr>
              <a:t>The System has been shaken and is undergoing an epochal social transformation. We must not lose sight of the real challenges --  taking back our schools, preserving small schools,  and “future-proofing” today’s students.</a:t>
            </a:r>
          </a:p>
          <a:p>
            <a:pPr marL="0" indent="0" algn="ctr">
              <a:lnSpc>
                <a:spcPct val="107000"/>
              </a:lnSpc>
              <a:spcBef>
                <a:spcPts val="0"/>
              </a:spcBef>
              <a:buNone/>
            </a:pPr>
            <a:endParaRPr lang="en-US" sz="6400" b="1" i="1" dirty="0">
              <a:ea typeface="Calibri" panose="020F0502020204030204" pitchFamily="34" charset="0"/>
              <a:cs typeface="Times New Roman" panose="02020603050405020304" pitchFamily="18" charset="0"/>
            </a:endParaRPr>
          </a:p>
          <a:p>
            <a:pPr marL="0" marR="0" lvl="0" indent="0" algn="ctr" defTabSz="6858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6400" b="1"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The Pandemic has awakened us to a new educational imperative – make our schools more democratic, responsive and accountable to parents, teachers, students and communities. </a:t>
            </a:r>
          </a:p>
          <a:p>
            <a:pPr marL="0" marR="0" lvl="0" indent="0" algn="l" defTabSz="6858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US" sz="6400" b="1"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endParaRPr lang="en-US" dirty="0"/>
          </a:p>
        </p:txBody>
      </p:sp>
      <p:sp>
        <p:nvSpPr>
          <p:cNvPr id="4" name="Text Placeholder 3">
            <a:extLst>
              <a:ext uri="{FF2B5EF4-FFF2-40B4-BE49-F238E27FC236}">
                <a16:creationId xmlns:a16="http://schemas.microsoft.com/office/drawing/2014/main" id="{3FB33EC6-1BA9-41DF-9776-0F068E90259A}"/>
              </a:ext>
            </a:extLst>
          </p:cNvPr>
          <p:cNvSpPr>
            <a:spLocks noGrp="1"/>
          </p:cNvSpPr>
          <p:nvPr>
            <p:ph type="body" sz="half" idx="2"/>
          </p:nvPr>
        </p:nvSpPr>
        <p:spPr>
          <a:xfrm>
            <a:off x="725849" y="2057400"/>
            <a:ext cx="2757160" cy="3811588"/>
          </a:xfrm>
        </p:spPr>
        <p:txBody>
          <a:bodyPr/>
          <a:lstStyle/>
          <a:p>
            <a:endParaRPr lang="en-US" dirty="0"/>
          </a:p>
        </p:txBody>
      </p:sp>
      <p:pic>
        <p:nvPicPr>
          <p:cNvPr id="6" name="Picture 5">
            <a:extLst>
              <a:ext uri="{FF2B5EF4-FFF2-40B4-BE49-F238E27FC236}">
                <a16:creationId xmlns:a16="http://schemas.microsoft.com/office/drawing/2014/main" id="{9F5F5491-C942-4741-BC05-CCAC5A407700}"/>
              </a:ext>
            </a:extLst>
          </p:cNvPr>
          <p:cNvPicPr>
            <a:picLocks noChangeAspect="1"/>
          </p:cNvPicPr>
          <p:nvPr/>
        </p:nvPicPr>
        <p:blipFill>
          <a:blip r:embed="rId2"/>
          <a:stretch>
            <a:fillRect/>
          </a:stretch>
        </p:blipFill>
        <p:spPr>
          <a:xfrm>
            <a:off x="725850" y="2033780"/>
            <a:ext cx="2757159" cy="4088383"/>
          </a:xfrm>
          <a:prstGeom prst="rect">
            <a:avLst/>
          </a:prstGeom>
        </p:spPr>
      </p:pic>
    </p:spTree>
    <p:extLst>
      <p:ext uri="{BB962C8B-B14F-4D97-AF65-F5344CB8AC3E}">
        <p14:creationId xmlns:p14="http://schemas.microsoft.com/office/powerpoint/2010/main" val="1219462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A55BC51-D1E6-4705-B598-36E170E6DE73}"/>
              </a:ext>
            </a:extLst>
          </p:cNvPr>
          <p:cNvSpPr>
            <a:spLocks noGrp="1"/>
          </p:cNvSpPr>
          <p:nvPr>
            <p:ph type="title"/>
          </p:nvPr>
        </p:nvSpPr>
        <p:spPr/>
        <p:txBody>
          <a:bodyPr/>
          <a:lstStyle/>
          <a:p>
            <a:r>
              <a:rPr lang="en-US" b="1" dirty="0">
                <a:latin typeface="+mn-lt"/>
              </a:rPr>
              <a:t>An Invitation – to Continue the Conversation</a:t>
            </a:r>
          </a:p>
        </p:txBody>
      </p:sp>
      <p:pic>
        <p:nvPicPr>
          <p:cNvPr id="14" name="Content Placeholder 13">
            <a:extLst>
              <a:ext uri="{FF2B5EF4-FFF2-40B4-BE49-F238E27FC236}">
                <a16:creationId xmlns:a16="http://schemas.microsoft.com/office/drawing/2014/main" id="{217F6A71-E049-4F08-A34F-B047CAA9AD3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51" y="2226469"/>
            <a:ext cx="3886200" cy="2584323"/>
          </a:xfrm>
        </p:spPr>
      </p:pic>
      <p:sp>
        <p:nvSpPr>
          <p:cNvPr id="15" name="Content Placeholder 14">
            <a:extLst>
              <a:ext uri="{FF2B5EF4-FFF2-40B4-BE49-F238E27FC236}">
                <a16:creationId xmlns:a16="http://schemas.microsoft.com/office/drawing/2014/main" id="{39681EB0-FA33-4728-913F-B66833CB0A25}"/>
              </a:ext>
            </a:extLst>
          </p:cNvPr>
          <p:cNvSpPr>
            <a:spLocks noGrp="1"/>
          </p:cNvSpPr>
          <p:nvPr>
            <p:ph sz="half" idx="2"/>
          </p:nvPr>
        </p:nvSpPr>
        <p:spPr/>
        <p:txBody>
          <a:bodyPr>
            <a:normAutofit fontScale="77500" lnSpcReduction="20000"/>
          </a:bodyPr>
          <a:lstStyle/>
          <a:p>
            <a:pPr marL="0" indent="0" algn="ctr">
              <a:buNone/>
            </a:pPr>
            <a:endParaRPr lang="en-US" dirty="0"/>
          </a:p>
          <a:p>
            <a:pPr marL="0" indent="0" algn="ctr">
              <a:buNone/>
            </a:pPr>
            <a:r>
              <a:rPr lang="en-US" b="1" dirty="0"/>
              <a:t>You can reach me at</a:t>
            </a:r>
          </a:p>
          <a:p>
            <a:pPr marL="0" indent="0" algn="ctr">
              <a:buNone/>
            </a:pPr>
            <a:r>
              <a:rPr lang="en-US" b="1" dirty="0"/>
              <a:t>Schoolhouse Consulting</a:t>
            </a:r>
          </a:p>
          <a:p>
            <a:pPr marL="0" indent="0" algn="ctr">
              <a:buNone/>
            </a:pPr>
            <a:r>
              <a:rPr lang="en-US" b="1" dirty="0">
                <a:hlinkClick r:id="rId3"/>
              </a:rPr>
              <a:t>www.schoolhouseconsulting.ca</a:t>
            </a:r>
            <a:endParaRPr lang="en-US" b="1" dirty="0"/>
          </a:p>
          <a:p>
            <a:pPr marL="0" indent="0" algn="ctr">
              <a:buNone/>
            </a:pPr>
            <a:r>
              <a:rPr lang="en-US" b="1" dirty="0"/>
              <a:t>Blog </a:t>
            </a:r>
            <a:r>
              <a:rPr lang="en-US" b="1" dirty="0">
                <a:hlinkClick r:id="rId4"/>
              </a:rPr>
              <a:t>https://educhatter.wordpress.com/</a:t>
            </a:r>
            <a:endParaRPr lang="en-US" b="1" dirty="0"/>
          </a:p>
          <a:p>
            <a:pPr marL="0" indent="0" algn="ctr">
              <a:buNone/>
            </a:pPr>
            <a:r>
              <a:rPr lang="en-US" b="1" dirty="0"/>
              <a:t>Follow me on Twitter @Educhatter</a:t>
            </a:r>
          </a:p>
          <a:p>
            <a:pPr marL="0" indent="0" algn="ctr">
              <a:buNone/>
            </a:pPr>
            <a:r>
              <a:rPr lang="en-US" b="1" dirty="0"/>
              <a:t>My book, </a:t>
            </a:r>
            <a:r>
              <a:rPr lang="en-US" b="1" i="1" dirty="0"/>
              <a:t>The State of the System: A Reality Check on Canada’s Schools (McGill-Queen’s University Press)  </a:t>
            </a:r>
            <a:r>
              <a:rPr lang="en-US" b="1" dirty="0"/>
              <a:t>is available online and at better bookstores across Canada </a:t>
            </a:r>
          </a:p>
          <a:p>
            <a:pPr marL="0" indent="0" algn="ctr">
              <a:buNone/>
            </a:pPr>
            <a:endParaRPr lang="en-US" b="1" i="1" dirty="0"/>
          </a:p>
          <a:p>
            <a:pPr marL="0" indent="0" algn="ctr">
              <a:buNone/>
            </a:pPr>
            <a:r>
              <a:rPr lang="en-US" b="1" dirty="0"/>
              <a:t>Schoolhouse Institute</a:t>
            </a:r>
          </a:p>
          <a:p>
            <a:pPr marL="0" indent="0" algn="ctr">
              <a:buNone/>
            </a:pPr>
            <a:r>
              <a:rPr lang="en-US" b="1" dirty="0"/>
              <a:t>1470 Summer Street, Suite 1006</a:t>
            </a:r>
          </a:p>
          <a:p>
            <a:pPr marL="0" indent="0" algn="ctr">
              <a:buNone/>
            </a:pPr>
            <a:r>
              <a:rPr lang="en-US" b="1" dirty="0"/>
              <a:t>Halifax, NS B3H 3A3</a:t>
            </a:r>
          </a:p>
          <a:p>
            <a:pPr marL="0" indent="0" algn="ctr">
              <a:buNone/>
            </a:pPr>
            <a:r>
              <a:rPr lang="en-US" b="1" dirty="0"/>
              <a:t>(902) 233-2414</a:t>
            </a:r>
          </a:p>
        </p:txBody>
      </p:sp>
    </p:spTree>
    <p:extLst>
      <p:ext uri="{BB962C8B-B14F-4D97-AF65-F5344CB8AC3E}">
        <p14:creationId xmlns:p14="http://schemas.microsoft.com/office/powerpoint/2010/main" val="2101418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884006-AD77-4575-A949-77E97B4BEB63}"/>
              </a:ext>
            </a:extLst>
          </p:cNvPr>
          <p:cNvSpPr txBox="1"/>
          <p:nvPr/>
        </p:nvSpPr>
        <p:spPr>
          <a:xfrm>
            <a:off x="4665902" y="620688"/>
            <a:ext cx="3650514" cy="5743047"/>
          </a:xfrm>
          <a:prstGeom prst="rect">
            <a:avLst/>
          </a:prstGeom>
          <a:noFill/>
        </p:spPr>
        <p:txBody>
          <a:bodyPr wrap="square">
            <a:spAutoFit/>
          </a:bodyPr>
          <a:lstStyle/>
          <a:p>
            <a:pPr marL="0" marR="0" lvl="0" indent="457200" algn="ctr" defTabSz="914400" rtl="0" eaLnBrk="1" fontAlgn="base"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Rural Foreclosure in Ontario </a:t>
            </a:r>
          </a:p>
          <a:p>
            <a:pPr marL="0" marR="0" lvl="0" indent="457200" algn="ctr" defTabSz="914400" rtl="0" eaLnBrk="1" fontAlgn="base"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Pupil Accommodation Review (PARG) Process (2015)*</a:t>
            </a:r>
          </a:p>
          <a:p>
            <a:pPr marL="0" marR="0" lvl="0" indent="457200" algn="ctr" defTabSz="914400" rtl="0" eaLnBrk="1" fontAlgn="base" latinLnBrk="0" hangingPunct="1">
              <a:lnSpc>
                <a:spcPct val="100000"/>
              </a:lnSpc>
              <a:spcBef>
                <a:spcPts val="0"/>
              </a:spcBef>
              <a:spcAft>
                <a:spcPts val="800"/>
              </a:spcAft>
              <a:buClrTx/>
              <a:buSzTx/>
              <a:buFontTx/>
              <a:buNone/>
              <a:tabLst/>
              <a:defRPr/>
            </a:pPr>
            <a:endParaRPr lang="en-US" b="1" dirty="0">
              <a:solidFill>
                <a:prstClr val="black"/>
              </a:solidFill>
              <a:latin typeface="Calibri"/>
              <a:ea typeface="Calibri" panose="020F0502020204030204" pitchFamily="34" charset="0"/>
              <a:cs typeface="Times New Roman" panose="02020603050405020304" pitchFamily="18" charset="0"/>
            </a:endParaRPr>
          </a:p>
          <a:p>
            <a:pPr marL="0" marR="0" lvl="0" indent="457200" algn="ctr" defTabSz="914400" rtl="0" eaLnBrk="1" fontAlgn="base" latinLnBrk="0" hangingPunct="1">
              <a:lnSpc>
                <a:spcPct val="100000"/>
              </a:lnSpc>
              <a:spcBef>
                <a:spcPts val="0"/>
              </a:spcBef>
              <a:spcAft>
                <a:spcPts val="80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457200" algn="ctr" defTabSz="914400" rtl="0" eaLnBrk="1" fontAlgn="base"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The Dreaded Enabling Document </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lang="en-US" sz="1100" dirty="0">
              <a:solidFill>
                <a:prstClr val="black"/>
              </a:solidFill>
              <a:latin typeface="Calibri"/>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Ontario Ministry of Education, </a:t>
            </a:r>
            <a:r>
              <a:rPr kumimoji="0" lang="en-US" sz="1100" b="0" i="1"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Guide to Pupil Accommodation Reviews</a:t>
            </a:r>
            <a:r>
              <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(Toronto: MOE, February 2015). </a:t>
            </a:r>
            <a:r>
              <a:rPr kumimoji="0" lang="en-US" sz="1100" b="0" i="0" u="sng" strike="noStrike" kern="1200" cap="none" spc="0" normalizeH="0" baseline="0" noProof="0" dirty="0">
                <a:ln>
                  <a:noFill/>
                </a:ln>
                <a:solidFill>
                  <a:srgbClr val="0563C1"/>
                </a:solidFill>
                <a:effectLst/>
                <a:uLnTx/>
                <a:uFillTx/>
                <a:latin typeface="Calibri"/>
                <a:ea typeface="Calibri" panose="020F0502020204030204" pitchFamily="34" charset="0"/>
                <a:cs typeface="Times New Roman" panose="02020603050405020304" pitchFamily="18" charset="0"/>
                <a:hlinkClick r:id="rId3"/>
              </a:rPr>
              <a:t>http://www.edu.gov.on.ca/eng/policyfunding/pupilreview.html</a:t>
            </a:r>
            <a:r>
              <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(04/04/2017)</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2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26C1FEE0-117D-4E2C-8D54-E4D1116A0BA4}"/>
              </a:ext>
            </a:extLst>
          </p:cNvPr>
          <p:cNvSpPr>
            <a:spLocks noGrp="1"/>
          </p:cNvSpPr>
          <p:nvPr>
            <p:ph idx="4294967295"/>
          </p:nvPr>
        </p:nvSpPr>
        <p:spPr>
          <a:xfrm>
            <a:off x="705462" y="764704"/>
            <a:ext cx="3650514" cy="5112569"/>
          </a:xfrm>
        </p:spPr>
        <p:txBody>
          <a:bodyPr/>
          <a:lstStyle/>
          <a:p>
            <a:pPr marL="0" indent="0">
              <a:buNone/>
            </a:pPr>
            <a:endParaRPr lang="en-US" dirty="0"/>
          </a:p>
        </p:txBody>
      </p:sp>
      <p:pic>
        <p:nvPicPr>
          <p:cNvPr id="16" name="Picture 15">
            <a:extLst>
              <a:ext uri="{FF2B5EF4-FFF2-40B4-BE49-F238E27FC236}">
                <a16:creationId xmlns:a16="http://schemas.microsoft.com/office/drawing/2014/main" id="{FAA74688-3E96-436C-89B6-85C2AD91E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463" y="576339"/>
            <a:ext cx="3845989" cy="5300934"/>
          </a:xfrm>
          <a:prstGeom prst="rect">
            <a:avLst/>
          </a:prstGeom>
        </p:spPr>
      </p:pic>
    </p:spTree>
    <p:extLst>
      <p:ext uri="{BB962C8B-B14F-4D97-AF65-F5344CB8AC3E}">
        <p14:creationId xmlns:p14="http://schemas.microsoft.com/office/powerpoint/2010/main" val="4160990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13B69-9BB9-4F7D-BB0E-DD106067BE39}"/>
              </a:ext>
            </a:extLst>
          </p:cNvPr>
          <p:cNvSpPr>
            <a:spLocks noGrp="1"/>
          </p:cNvSpPr>
          <p:nvPr>
            <p:ph type="title"/>
          </p:nvPr>
        </p:nvSpPr>
        <p:spPr>
          <a:xfrm>
            <a:off x="457200" y="273050"/>
            <a:ext cx="3394720" cy="1427758"/>
          </a:xfrm>
        </p:spPr>
        <p:txBody>
          <a:bodyPr/>
          <a:lstStyle/>
          <a:p>
            <a:pPr marL="0" marR="0" lvl="0" indent="457200" algn="ctr" defTabSz="914400" rtl="0" eaLnBrk="1" fontAlgn="base" latinLnBrk="0" hangingPunct="1">
              <a:lnSpc>
                <a:spcPct val="100000"/>
              </a:lnSpc>
              <a:spcBef>
                <a:spcPts val="0"/>
              </a:spcBef>
              <a:spcAft>
                <a:spcPts val="800"/>
              </a:spcAft>
              <a:tabLst/>
              <a:defRPr/>
            </a:pPr>
            <a:r>
              <a:rPr kumimoji="0" lang="en-US" sz="2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br>
              <a:rPr kumimoji="0" lang="en-US" sz="2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Rural Foreclosure in Ontario</a:t>
            </a:r>
            <a:endParaRPr lang="en-US" dirty="0"/>
          </a:p>
        </p:txBody>
      </p:sp>
      <p:pic>
        <p:nvPicPr>
          <p:cNvPr id="6" name="Content Placeholder 5">
            <a:extLst>
              <a:ext uri="{FF2B5EF4-FFF2-40B4-BE49-F238E27FC236}">
                <a16:creationId xmlns:a16="http://schemas.microsoft.com/office/drawing/2014/main" id="{158F5378-B478-4C3A-9B50-C325D624DF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5738" y="383535"/>
            <a:ext cx="4691062" cy="5632143"/>
          </a:xfrm>
        </p:spPr>
      </p:pic>
      <p:sp>
        <p:nvSpPr>
          <p:cNvPr id="4" name="Text Placeholder 3">
            <a:extLst>
              <a:ext uri="{FF2B5EF4-FFF2-40B4-BE49-F238E27FC236}">
                <a16:creationId xmlns:a16="http://schemas.microsoft.com/office/drawing/2014/main" id="{3FD41A7B-E923-4BB0-8968-F431403C66C8}"/>
              </a:ext>
            </a:extLst>
          </p:cNvPr>
          <p:cNvSpPr>
            <a:spLocks noGrp="1"/>
          </p:cNvSpPr>
          <p:nvPr>
            <p:ph type="body" sz="half" idx="2"/>
          </p:nvPr>
        </p:nvSpPr>
        <p:spPr>
          <a:xfrm>
            <a:off x="755576" y="1700808"/>
            <a:ext cx="2952328" cy="4425355"/>
          </a:xfrm>
        </p:spPr>
        <p:txBody>
          <a:bodyPr/>
          <a:lstStyle/>
          <a:p>
            <a:pPr marL="0" marR="0" lvl="0" indent="457200" defTabSz="914400" rtl="0" eaLnBrk="1" fontAlgn="base" latinLnBrk="0" hangingPunct="1">
              <a:lnSpc>
                <a:spcPct val="10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lang="en-US" sz="2800" b="1" dirty="0">
                <a:solidFill>
                  <a:prstClr val="black"/>
                </a:solidFill>
                <a:latin typeface="Calibri"/>
                <a:ea typeface="Calibri" panose="020F0502020204030204" pitchFamily="34" charset="0"/>
                <a:cs typeface="Times New Roman" panose="02020603050405020304" pitchFamily="18" charset="0"/>
              </a:rPr>
              <a:t>The “Black  Box” Process of School Review with Pre-Determined Outcomes </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Ontario Ministry of Education, </a:t>
            </a:r>
            <a:r>
              <a:rPr kumimoji="0" lang="en-US" sz="1100" b="0" i="1"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Guide to Pupil Accommodation Reviews</a:t>
            </a:r>
            <a:r>
              <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(Toronto: MOE, February 2015). </a:t>
            </a:r>
            <a:r>
              <a:rPr kumimoji="0" lang="en-US" sz="1100" b="0" i="0" u="sng" strike="noStrike" kern="1200" cap="none" spc="0" normalizeH="0" baseline="0" noProof="0" dirty="0">
                <a:ln>
                  <a:noFill/>
                </a:ln>
                <a:solidFill>
                  <a:srgbClr val="0563C1"/>
                </a:solidFill>
                <a:effectLst/>
                <a:uLnTx/>
                <a:uFillTx/>
                <a:latin typeface="Calibri"/>
                <a:ea typeface="Calibri" panose="020F0502020204030204" pitchFamily="34" charset="0"/>
                <a:cs typeface="Times New Roman" panose="02020603050405020304" pitchFamily="18" charset="0"/>
                <a:hlinkClick r:id="rId3"/>
              </a:rPr>
              <a:t>http://www.edu.gov.on.ca/eng/policyfunding/pupilreview.html</a:t>
            </a:r>
            <a:r>
              <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(04/04/2017)</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2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21939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884006-AD77-4575-A949-77E97B4BEB63}"/>
              </a:ext>
            </a:extLst>
          </p:cNvPr>
          <p:cNvSpPr txBox="1"/>
          <p:nvPr/>
        </p:nvSpPr>
        <p:spPr>
          <a:xfrm>
            <a:off x="755576" y="620688"/>
            <a:ext cx="2592288" cy="8058616"/>
          </a:xfrm>
          <a:prstGeom prst="rect">
            <a:avLst/>
          </a:prstGeom>
          <a:noFill/>
        </p:spPr>
        <p:txBody>
          <a:bodyPr wrap="square">
            <a:spAutoFit/>
          </a:bodyPr>
          <a:lstStyle/>
          <a:p>
            <a:pPr marL="0" marR="0" lvl="0" indent="457200" algn="ctr" defTabSz="914400" rtl="0" eaLnBrk="1" fontAlgn="base"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Framing of the Problem  </a:t>
            </a:r>
            <a:endParaRPr lang="en-US" sz="1400" dirty="0">
              <a:solidFill>
                <a:prstClr val="black"/>
              </a:solidFill>
              <a:latin typeface="Calibri"/>
              <a:ea typeface="Calibri" panose="020F0502020204030204" pitchFamily="34" charset="0"/>
              <a:cs typeface="Times New Roman" panose="02020603050405020304" pitchFamily="18" charset="0"/>
            </a:endParaRPr>
          </a:p>
          <a:p>
            <a:pPr marL="0" marR="0" lvl="0" indent="457200" algn="ctr" defTabSz="914400" rtl="0" eaLnBrk="1" fontAlgn="base" latinLnBrk="0" hangingPunct="1">
              <a:lnSpc>
                <a:spcPct val="100000"/>
              </a:lnSpc>
              <a:spcBef>
                <a:spcPts val="0"/>
              </a:spcBef>
              <a:spcAft>
                <a:spcPts val="8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Facing an estimated 10,000 vacant pupil places across all of the UCDSB schools, an aging inventory of school facilities, and no access to longer-term transition funding, the board simply defaulted to its usual practice. </a:t>
            </a:r>
            <a:r>
              <a:rPr kumimoji="0" lang="en-US" sz="1600" b="1" i="1"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Since a February 2015 reform of the School Review policy, optimizing the use of school buildings took clear precedence over any real consideration of community interests or development possibilities. </a:t>
            </a:r>
          </a:p>
          <a:p>
            <a:pPr marL="0" marR="0" lvl="0" indent="457200" algn="ctr" defTabSz="914400" rtl="0" eaLnBrk="1" fontAlgn="base" latinLnBrk="0" hangingPunct="1">
              <a:lnSpc>
                <a:spcPct val="100000"/>
              </a:lnSpc>
              <a:spcBef>
                <a:spcPts val="0"/>
              </a:spcBef>
              <a:spcAft>
                <a:spcPts val="800"/>
              </a:spcAft>
              <a:buClrTx/>
              <a:buSzTx/>
              <a:buFontTx/>
              <a:buNone/>
              <a:tabLst/>
              <a:defRPr/>
            </a:pPr>
            <a:endParaRPr lang="en-US" sz="1400" dirty="0">
              <a:solidFill>
                <a:prstClr val="black"/>
              </a:solidFill>
              <a:latin typeface="Calibri"/>
              <a:ea typeface="Calibri" panose="020F0502020204030204" pitchFamily="34" charset="0"/>
              <a:cs typeface="Times New Roman" panose="02020603050405020304" pitchFamily="18" charset="0"/>
            </a:endParaRPr>
          </a:p>
          <a:p>
            <a:pPr marL="0" marR="0" lvl="0" indent="457200" algn="ctr" defTabSz="914400" rtl="0" eaLnBrk="1" fontAlgn="base" latinLnBrk="0" hangingPunct="1">
              <a:lnSpc>
                <a:spcPct val="100000"/>
              </a:lnSpc>
              <a:spcBef>
                <a:spcPts val="0"/>
              </a:spcBef>
              <a:spcAft>
                <a:spcPts val="8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457200" algn="ctr" defTabSz="914400" rtl="0" eaLnBrk="1" fontAlgn="base" latinLnBrk="0" hangingPunct="1">
              <a:lnSpc>
                <a:spcPct val="100000"/>
              </a:lnSpc>
              <a:spcBef>
                <a:spcPts val="0"/>
              </a:spcBef>
              <a:spcAft>
                <a:spcPts val="800"/>
              </a:spcAft>
              <a:buClrTx/>
              <a:buSzTx/>
              <a:buFontTx/>
              <a:buNone/>
              <a:tabLst/>
              <a:defRPr/>
            </a:pPr>
            <a:endParaRPr lang="en-US" sz="1400" dirty="0">
              <a:solidFill>
                <a:prstClr val="black"/>
              </a:solidFill>
              <a:latin typeface="Calibri"/>
              <a:ea typeface="Calibri" panose="020F0502020204030204" pitchFamily="34" charset="0"/>
              <a:cs typeface="Times New Roman" panose="02020603050405020304" pitchFamily="18" charset="0"/>
            </a:endParaRPr>
          </a:p>
          <a:p>
            <a:pPr marL="0" marR="0" lvl="0" indent="457200" algn="ctr" defTabSz="914400" rtl="0" eaLnBrk="1" fontAlgn="base" latinLnBrk="0" hangingPunct="1">
              <a:lnSpc>
                <a:spcPct val="100000"/>
              </a:lnSpc>
              <a:spcBef>
                <a:spcPts val="0"/>
              </a:spcBef>
              <a:spcAft>
                <a:spcPts val="8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457200" algn="ctr" defTabSz="914400" rtl="0" eaLnBrk="1" fontAlgn="base" latinLnBrk="0" hangingPunct="1">
              <a:lnSpc>
                <a:spcPct val="100000"/>
              </a:lnSpc>
              <a:spcBef>
                <a:spcPts val="0"/>
              </a:spcBef>
              <a:spcAft>
                <a:spcPts val="8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7F0A6EC-1633-45F9-AF90-B388DF30F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8" y="1052736"/>
            <a:ext cx="5112568" cy="4320480"/>
          </a:xfrm>
          <a:prstGeom prst="rect">
            <a:avLst/>
          </a:prstGeom>
        </p:spPr>
      </p:pic>
    </p:spTree>
    <p:extLst>
      <p:ext uri="{BB962C8B-B14F-4D97-AF65-F5344CB8AC3E}">
        <p14:creationId xmlns:p14="http://schemas.microsoft.com/office/powerpoint/2010/main" val="3754236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9D052-82CC-42F2-B9DE-48EF6B3A8333}"/>
              </a:ext>
            </a:extLst>
          </p:cNvPr>
          <p:cNvSpPr>
            <a:spLocks noGrp="1"/>
          </p:cNvSpPr>
          <p:nvPr>
            <p:ph type="title"/>
          </p:nvPr>
        </p:nvSpPr>
        <p:spPr>
          <a:xfrm>
            <a:off x="457200" y="620688"/>
            <a:ext cx="3754760" cy="2598573"/>
          </a:xfrm>
        </p:spPr>
        <p:txBody>
          <a:bodyPr/>
          <a:lstStyle/>
          <a:p>
            <a:r>
              <a:rPr lang="en-US" sz="3600" b="1" dirty="0"/>
              <a:t>“March Madness” and School Closures</a:t>
            </a:r>
          </a:p>
        </p:txBody>
      </p:sp>
      <p:pic>
        <p:nvPicPr>
          <p:cNvPr id="25604" name="Picture 3" descr="C:\Users\Paul Bennett\Documents\LastStandPhotos\7.3PresentingPublicHearing.JPG">
            <a:extLst>
              <a:ext uri="{FF2B5EF4-FFF2-40B4-BE49-F238E27FC236}">
                <a16:creationId xmlns:a16="http://schemas.microsoft.com/office/drawing/2014/main" id="{77526374-B312-47DC-89BB-8BB797D3040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744860" y="3238841"/>
            <a:ext cx="3467100" cy="2601311"/>
          </a:xfrm>
        </p:spPr>
      </p:pic>
      <p:pic>
        <p:nvPicPr>
          <p:cNvPr id="4" name="Content Placeholder 3">
            <a:extLst>
              <a:ext uri="{FF2B5EF4-FFF2-40B4-BE49-F238E27FC236}">
                <a16:creationId xmlns:a16="http://schemas.microsoft.com/office/drawing/2014/main" id="{E2B19C73-0739-4DC4-A950-D814FC0E0129}"/>
              </a:ext>
            </a:extLst>
          </p:cNvPr>
          <p:cNvPicPr>
            <a:picLocks noGrp="1" noChangeAspect="1"/>
          </p:cNvPicPr>
          <p:nvPr>
            <p:ph sz="half" idx="2"/>
          </p:nvPr>
        </p:nvPicPr>
        <p:blipFill>
          <a:blip r:embed="rId3"/>
          <a:stretch>
            <a:fillRect/>
          </a:stretch>
        </p:blipFill>
        <p:spPr>
          <a:xfrm>
            <a:off x="4545979" y="607134"/>
            <a:ext cx="3467100" cy="2598573"/>
          </a:xfrm>
          <a:prstGeom prst="rect">
            <a:avLst/>
          </a:prstGeom>
        </p:spPr>
      </p:pic>
      <p:pic>
        <p:nvPicPr>
          <p:cNvPr id="5" name="Picture 4">
            <a:extLst>
              <a:ext uri="{FF2B5EF4-FFF2-40B4-BE49-F238E27FC236}">
                <a16:creationId xmlns:a16="http://schemas.microsoft.com/office/drawing/2014/main" id="{96FED689-2769-486D-836E-D6D89DCEBA9E}"/>
              </a:ext>
            </a:extLst>
          </p:cNvPr>
          <p:cNvPicPr>
            <a:picLocks noChangeAspect="1"/>
          </p:cNvPicPr>
          <p:nvPr/>
        </p:nvPicPr>
        <p:blipFill>
          <a:blip r:embed="rId4"/>
          <a:stretch>
            <a:fillRect/>
          </a:stretch>
        </p:blipFill>
        <p:spPr>
          <a:xfrm>
            <a:off x="4505666" y="3205707"/>
            <a:ext cx="3507413" cy="2725148"/>
          </a:xfrm>
          <a:prstGeom prst="rect">
            <a:avLst/>
          </a:prstGeom>
        </p:spPr>
      </p:pic>
    </p:spTree>
    <p:extLst>
      <p:ext uri="{BB962C8B-B14F-4D97-AF65-F5344CB8AC3E}">
        <p14:creationId xmlns:p14="http://schemas.microsoft.com/office/powerpoint/2010/main" val="2251960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884006-AD77-4575-A949-77E97B4BEB63}"/>
              </a:ext>
            </a:extLst>
          </p:cNvPr>
          <p:cNvSpPr txBox="1"/>
          <p:nvPr/>
        </p:nvSpPr>
        <p:spPr>
          <a:xfrm>
            <a:off x="755576" y="620688"/>
            <a:ext cx="7344816" cy="6630469"/>
          </a:xfrm>
          <a:prstGeom prst="rect">
            <a:avLst/>
          </a:prstGeom>
          <a:noFill/>
        </p:spPr>
        <p:txBody>
          <a:bodyPr wrap="square">
            <a:spAutoFit/>
          </a:bodyPr>
          <a:lstStyle/>
          <a:p>
            <a:pPr marL="0" marR="0" lvl="0" indent="457200" algn="ctr" defTabSz="914400" rtl="0" eaLnBrk="1" fontAlgn="base" latinLnBrk="0" hangingPunct="1">
              <a:lnSpc>
                <a:spcPct val="100000"/>
              </a:lnSpc>
              <a:spcBef>
                <a:spcPts val="0"/>
              </a:spcBef>
              <a:spcAft>
                <a:spcPts val="800"/>
              </a:spcAft>
              <a:buClrTx/>
              <a:buSzTx/>
              <a:buFontTx/>
              <a:buNone/>
              <a:tabLst/>
              <a:defRPr/>
            </a:pPr>
            <a:r>
              <a:rPr lang="en-US" sz="2400" b="1" dirty="0">
                <a:solidFill>
                  <a:prstClr val="black"/>
                </a:solidFill>
                <a:latin typeface="Calibri"/>
                <a:ea typeface="Calibri" panose="020F0502020204030204" pitchFamily="34" charset="0"/>
                <a:cs typeface="Times New Roman" panose="02020603050405020304" pitchFamily="18" charset="0"/>
              </a:rPr>
              <a:t>The Day of Reckoning </a:t>
            </a:r>
            <a:endPar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457200" defTabSz="914400" rtl="0" eaLnBrk="1" fontAlgn="base" latinLnBrk="0" hangingPunct="1">
              <a:lnSpc>
                <a:spcPct val="100000"/>
              </a:lnSpc>
              <a:spcBef>
                <a:spcPts val="0"/>
              </a:spcBef>
              <a:spcAft>
                <a:spcPts val="800"/>
              </a:spcAft>
              <a:buClrTx/>
              <a:buSzTx/>
              <a:buFontTx/>
              <a:buNone/>
              <a:tabLst/>
              <a:defRPr/>
            </a:pPr>
            <a:r>
              <a:rPr lang="en-US" b="1" dirty="0">
                <a:solidFill>
                  <a:prstClr val="black"/>
                </a:solidFill>
                <a:latin typeface="Calibri"/>
                <a:ea typeface="Calibri" panose="020F0502020204030204" pitchFamily="34" charset="0"/>
                <a:cs typeface="Times New Roman" panose="02020603050405020304" pitchFamily="18" charset="0"/>
              </a:rPr>
              <a:t>An even dozen schools were identified by the Upper Canada DSB and duly processed utilizing the familiar PAR process for closure (‘chopping block’ process). It’s a win-lose game which pits towns against rural villages, school against school, family against family, and even school system against school system on intensely contested educational terrain.</a:t>
            </a:r>
          </a:p>
          <a:p>
            <a:pPr marL="0" marR="0" lvl="0" indent="457200" algn="ctr" defTabSz="914400" rtl="0" eaLnBrk="1" fontAlgn="base" latinLnBrk="0" hangingPunct="1">
              <a:lnSpc>
                <a:spcPct val="100000"/>
              </a:lnSpc>
              <a:spcBef>
                <a:spcPts val="0"/>
              </a:spcBef>
              <a:spcAft>
                <a:spcPts val="800"/>
              </a:spcAft>
              <a:buClrTx/>
              <a:buSzTx/>
              <a:buFontTx/>
              <a:buNone/>
              <a:tabLst/>
              <a:defRPr/>
            </a:pPr>
            <a:r>
              <a:rPr lang="en-US" sz="2000" b="1" dirty="0">
                <a:solidFill>
                  <a:prstClr val="black"/>
                </a:solidFill>
                <a:latin typeface="Calibri"/>
                <a:ea typeface="Calibri" panose="020F0502020204030204" pitchFamily="34" charset="0"/>
                <a:cs typeface="Times New Roman" panose="02020603050405020304" pitchFamily="18" charset="0"/>
              </a:rPr>
              <a:t> Lifting the Veil -- The Not-So Hidden Agenda of Consolidation </a:t>
            </a:r>
          </a:p>
          <a:p>
            <a:pPr marL="0" marR="0" lvl="0" indent="457200" algn="ctr" defTabSz="914400" rtl="0" eaLnBrk="1" fontAlgn="base" latinLnBrk="0" hangingPunct="1">
              <a:lnSpc>
                <a:spcPct val="100000"/>
              </a:lnSpc>
              <a:spcBef>
                <a:spcPts val="0"/>
              </a:spcBef>
              <a:spcAft>
                <a:spcPts val="800"/>
              </a:spcAft>
              <a:buClrTx/>
              <a:buSzTx/>
              <a:buFontTx/>
              <a:buNone/>
              <a:tabLst/>
              <a:defRPr/>
            </a:pPr>
            <a:r>
              <a:rPr lang="en-US" sz="1400" dirty="0">
                <a:solidFill>
                  <a:prstClr val="black"/>
                </a:solidFill>
                <a:latin typeface="Calibri"/>
                <a:ea typeface="Calibri" panose="020F0502020204030204" pitchFamily="34" charset="0"/>
                <a:cs typeface="Times New Roman" panose="02020603050405020304" pitchFamily="18" charset="0"/>
              </a:rPr>
              <a:t>UCDSB, “Building for the Future,” Final Report to Trustees, February 15, 2017</a:t>
            </a:r>
          </a:p>
          <a:p>
            <a:pPr marL="0" marR="0" lvl="0" indent="457200" algn="ctr" defTabSz="914400" rtl="0" eaLnBrk="1" fontAlgn="base" latinLnBrk="0" hangingPunct="1">
              <a:lnSpc>
                <a:spcPct val="100000"/>
              </a:lnSpc>
              <a:spcBef>
                <a:spcPts val="0"/>
              </a:spcBef>
              <a:spcAft>
                <a:spcPts val="800"/>
              </a:spcAft>
              <a:buClrTx/>
              <a:buSzTx/>
              <a:buFontTx/>
              <a:buNone/>
              <a:tabLst/>
              <a:defRPr/>
            </a:pPr>
            <a:endParaRPr lang="en-US" sz="2000" b="1" dirty="0">
              <a:solidFill>
                <a:prstClr val="black"/>
              </a:solidFill>
              <a:latin typeface="Calibri"/>
              <a:ea typeface="Calibri" panose="020F0502020204030204" pitchFamily="34" charset="0"/>
              <a:cs typeface="Times New Roman" panose="02020603050405020304" pitchFamily="18" charset="0"/>
            </a:endParaRPr>
          </a:p>
          <a:p>
            <a:pPr marL="0" marR="0" lvl="0" indent="457200" defTabSz="914400" rtl="0" eaLnBrk="1" fontAlgn="base" latinLnBrk="0" hangingPunct="1">
              <a:lnSpc>
                <a:spcPct val="100000"/>
              </a:lnSpc>
              <a:spcBef>
                <a:spcPts val="0"/>
              </a:spcBef>
              <a:spcAft>
                <a:spcPts val="800"/>
              </a:spcAft>
              <a:buClrTx/>
              <a:buSzTx/>
              <a:buFontTx/>
              <a:buNone/>
              <a:tabLst/>
              <a:defRPr/>
            </a:pPr>
            <a:endParaRPr kumimoji="0" lang="en-US"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457200" defTabSz="914400" rtl="0" eaLnBrk="1" fontAlgn="base" latinLnBrk="0" hangingPunct="1">
              <a:lnSpc>
                <a:spcPct val="100000"/>
              </a:lnSpc>
              <a:spcBef>
                <a:spcPts val="0"/>
              </a:spcBef>
              <a:spcAft>
                <a:spcPts val="800"/>
              </a:spcAft>
              <a:buClrTx/>
              <a:buSzTx/>
              <a:buFontTx/>
              <a:buNone/>
              <a:tabLst/>
              <a:defRPr/>
            </a:pPr>
            <a:endParaRPr lang="en-US" b="1" dirty="0">
              <a:solidFill>
                <a:prstClr val="black"/>
              </a:solidFill>
              <a:latin typeface="Calibri"/>
              <a:ea typeface="Calibri" panose="020F0502020204030204" pitchFamily="34" charset="0"/>
              <a:cs typeface="Times New Roman" panose="02020603050405020304" pitchFamily="18" charset="0"/>
            </a:endParaRPr>
          </a:p>
          <a:p>
            <a:pPr marL="0" marR="0" lvl="0" indent="457200" defTabSz="914400" rtl="0" eaLnBrk="1" fontAlgn="base" latinLnBrk="0" hangingPunct="1">
              <a:lnSpc>
                <a:spcPct val="100000"/>
              </a:lnSpc>
              <a:spcBef>
                <a:spcPts val="0"/>
              </a:spcBef>
              <a:spcAft>
                <a:spcPts val="800"/>
              </a:spcAft>
              <a:buClrTx/>
              <a:buSzTx/>
              <a:buFontTx/>
              <a:buNone/>
              <a:tabLst/>
              <a:defRPr/>
            </a:pPr>
            <a:endParaRPr kumimoji="0" lang="en-US"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457200" defTabSz="914400" rtl="0" eaLnBrk="1" fontAlgn="base" latinLnBrk="0" hangingPunct="1">
              <a:lnSpc>
                <a:spcPct val="100000"/>
              </a:lnSpc>
              <a:spcBef>
                <a:spcPts val="0"/>
              </a:spcBef>
              <a:spcAft>
                <a:spcPts val="800"/>
              </a:spcAft>
              <a:buClrTx/>
              <a:buSzTx/>
              <a:buFontTx/>
              <a:buNone/>
              <a:tabLst/>
              <a:defRPr/>
            </a:pPr>
            <a:endParaRPr lang="en-US" b="1" dirty="0">
              <a:solidFill>
                <a:prstClr val="black"/>
              </a:solidFill>
              <a:latin typeface="Calibri"/>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See </a:t>
            </a:r>
            <a:r>
              <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Elyse </a:t>
            </a:r>
            <a:r>
              <a:rPr kumimoji="0" lang="en-US" sz="11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Skura</a:t>
            </a:r>
            <a:r>
              <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a:t>
            </a:r>
            <a:r>
              <a:rPr kumimoji="0" lang="en-US" sz="1100" b="0" i="0" u="none" strike="noStrike" kern="180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rPr>
              <a:t> “</a:t>
            </a:r>
            <a:r>
              <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12 UCDSB schools set to close following 'devastating' vote,” </a:t>
            </a:r>
            <a:r>
              <a:rPr kumimoji="0" lang="en-US" sz="1100" b="0" i="1"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CBC News Ottawa</a:t>
            </a:r>
            <a:r>
              <a:rPr kumimoji="0" lang="en-US"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24 March 2017; </a:t>
            </a:r>
            <a:endParaRPr kumimoji="0" lang="en-US" sz="1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2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ctr" defTabSz="914400" rtl="0" eaLnBrk="1" fontAlgn="base" latinLnBrk="0" hangingPunct="1">
              <a:lnSpc>
                <a:spcPct val="2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2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6B0FA67D-DC36-4DAA-A2BC-795DC339883B}"/>
              </a:ext>
            </a:extLst>
          </p:cNvPr>
          <p:cNvPicPr>
            <a:picLocks noChangeAspect="1"/>
          </p:cNvPicPr>
          <p:nvPr/>
        </p:nvPicPr>
        <p:blipFill>
          <a:blip r:embed="rId3"/>
          <a:stretch>
            <a:fillRect/>
          </a:stretch>
        </p:blipFill>
        <p:spPr>
          <a:xfrm>
            <a:off x="1007604" y="3501008"/>
            <a:ext cx="6840760" cy="2448272"/>
          </a:xfrm>
          <a:prstGeom prst="rect">
            <a:avLst/>
          </a:prstGeom>
        </p:spPr>
      </p:pic>
    </p:spTree>
    <p:extLst>
      <p:ext uri="{BB962C8B-B14F-4D97-AF65-F5344CB8AC3E}">
        <p14:creationId xmlns:p14="http://schemas.microsoft.com/office/powerpoint/2010/main" val="41012577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2169</TotalTime>
  <Words>4978</Words>
  <Application>Microsoft Office PowerPoint</Application>
  <PresentationFormat>On-screen Show (4:3)</PresentationFormat>
  <Paragraphs>380</Paragraphs>
  <Slides>45</Slides>
  <Notes>4</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45</vt:i4>
      </vt:variant>
    </vt:vector>
  </HeadingPairs>
  <TitlesOfParts>
    <vt:vector size="54" baseType="lpstr">
      <vt:lpstr>Arial</vt:lpstr>
      <vt:lpstr>Calibri</vt:lpstr>
      <vt:lpstr>Calibri Light</vt:lpstr>
      <vt:lpstr>CTVSans-Regular</vt:lpstr>
      <vt:lpstr>Times New Roman</vt:lpstr>
      <vt:lpstr>Office Theme</vt:lpstr>
      <vt:lpstr>1_Office Theme</vt:lpstr>
      <vt:lpstr>2_Office Theme</vt:lpstr>
      <vt:lpstr>Acrobat Document</vt:lpstr>
      <vt:lpstr>PATHWAYS TO RURAL RENEWAL  TRANSFORMING SCHOOLS INTO COMMUNITY HUBS  A Post-Pandemic ‘Schools-at-the Centre’ Strategy  for Community Development </vt:lpstr>
      <vt:lpstr>Confronting the Cycle of Decline:  A Schools-at-the Centre Strategy for Rural Renewal </vt:lpstr>
      <vt:lpstr>Saving the Heartland of Rural Ontario: “Do School Closures Turn Villages into Ghost Towns?”</vt:lpstr>
      <vt:lpstr>PowerPoint Presentation</vt:lpstr>
      <vt:lpstr>PowerPoint Presentation</vt:lpstr>
      <vt:lpstr>  Rural Foreclosure in Ontario</vt:lpstr>
      <vt:lpstr>PowerPoint Presentation</vt:lpstr>
      <vt:lpstr>“March Madness” and School Closures</vt:lpstr>
      <vt:lpstr>PowerPoint Presentation</vt:lpstr>
      <vt:lpstr> * Which Way Ahead?  Finding New Pathways  to Community Renewal   </vt:lpstr>
      <vt:lpstr>  THE SCHOOLS AT THE CENTRE VISION </vt:lpstr>
      <vt:lpstr>Schools at the Centre:  A Revitalization Strategy for Rural Communities A Policy Brief for the Minister of Education, Province of Nova Scotia, May 15, 2012</vt:lpstr>
      <vt:lpstr>Small School Wisdom </vt:lpstr>
      <vt:lpstr>The Response -  Mushrooming Public Support and Official Silence </vt:lpstr>
      <vt:lpstr>The 2013 School Review Suspension: A Temporary Reprieve</vt:lpstr>
      <vt:lpstr> The Third Option: Community Hub Schools </vt:lpstr>
      <vt:lpstr>What Would a True ‘Community Hub School’ Look Like? </vt:lpstr>
      <vt:lpstr>PowerPoint Presentation</vt:lpstr>
      <vt:lpstr> A Pyrrhic Victory?: The revised Nova Scotia School Review Model  incorporated Hub School provision and enacted as Amendment to Education Act, 2014 </vt:lpstr>
      <vt:lpstr>PowerPoint Presentation</vt:lpstr>
      <vt:lpstr>SHEREE FITCH  on SMALL SCHOOLS </vt:lpstr>
      <vt:lpstr>Tragedy and Rebirth: Rise and Fall of the River John Hub School Plan, 2013-15 </vt:lpstr>
      <vt:lpstr>A Tiny Community Hub: Sheree Fitch’s Dreamery for Kids</vt:lpstr>
      <vt:lpstr>School Saved – Community Lives! A “Small Victory” in Weymouth, NS, March 2012</vt:lpstr>
      <vt:lpstr>  Thinking Bigger  Rural Strategy Development Strategy    </vt:lpstr>
      <vt:lpstr> What Does It Take to Build and Sustain a Vibrant Community?  Proposed Social Sustainability Framework (Young Foundation, 2012) </vt:lpstr>
      <vt:lpstr>PowerPoint Presentation</vt:lpstr>
      <vt:lpstr>Curriculum Reform:  Toward a Rural, Place-Based Education </vt:lpstr>
      <vt:lpstr>Rural Community-Based Curriculum </vt:lpstr>
      <vt:lpstr> Community–Building: The Case for Public Engagement </vt:lpstr>
      <vt:lpstr>Heritage School Preservation Success: Historic Pictou Academy, Pictou, NS, 2016-17 </vt:lpstr>
      <vt:lpstr>Local Business Initiative Success: Chapman’s Dairy to the Rescue, April 2017 Beavercrest Public School, Markdale, Ontario </vt:lpstr>
      <vt:lpstr>Rescuing the Village School Island Strong Movement                                                                     Georgetown, Canada’s Rural Renewal Town, PEI</vt:lpstr>
      <vt:lpstr>Save Our School Success: Schoolhouse Cafe Digby Neck Consolidated School, Nova Scotia </vt:lpstr>
      <vt:lpstr>Save Our Village School Success: Petite Riviere Community Hub Project Petite Riviere, Nova Scotia, 2013-2018  </vt:lpstr>
      <vt:lpstr>“Small Victories” for Rural and Small Town Ontario  Community Schools Alliance, TVDSB, November 2019</vt:lpstr>
      <vt:lpstr>A Plan of Action Rural Education and Community Renewal </vt:lpstr>
      <vt:lpstr>Leadership, Vision and Priorities</vt:lpstr>
      <vt:lpstr>Clarify the Overarching Objective</vt:lpstr>
      <vt:lpstr>What Does Genuine Public Engagement Look Like?  Ten Key Principles (PPF/OGP)</vt:lpstr>
      <vt:lpstr>What Does Genuine Public Engagement Look Like?  Ten Key Principles</vt:lpstr>
      <vt:lpstr>Improving Rural Education: A School-at-the-Centre Strategy of Community Development</vt:lpstr>
      <vt:lpstr>Improving Rural Education: A School-at-the-Centre Strategy of Community Development</vt:lpstr>
      <vt:lpstr>Embrace the Future: Emerging Priorities in Post-Pandemic Education</vt:lpstr>
      <vt:lpstr>An Invitation – to Continue the Conversation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LAST STAND: Schools, Communities and the Future of Rural Nova Scotia</dc:title>
  <dc:creator>Paul Bennett</dc:creator>
  <cp:lastModifiedBy>Paul Bennett</cp:lastModifiedBy>
  <cp:revision>145</cp:revision>
  <cp:lastPrinted>2022-01-31T16:32:01Z</cp:lastPrinted>
  <dcterms:created xsi:type="dcterms:W3CDTF">2013-09-10T22:11:26Z</dcterms:created>
  <dcterms:modified xsi:type="dcterms:W3CDTF">2022-01-31T16:32:17Z</dcterms:modified>
</cp:coreProperties>
</file>